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1" r:id="rId3"/>
  </p:sldMasterIdLst>
  <p:notesMasterIdLst>
    <p:notesMasterId r:id="rId5"/>
  </p:notesMasterIdLst>
  <p:sldIdLst>
    <p:sldId id="256" r:id="rId4"/>
    <p:sldId id="257" r:id="rId6"/>
    <p:sldId id="432" r:id="rId7"/>
    <p:sldId id="472" r:id="rId8"/>
    <p:sldId id="258" r:id="rId9"/>
    <p:sldId id="319" r:id="rId10"/>
    <p:sldId id="398" r:id="rId11"/>
    <p:sldId id="471" r:id="rId12"/>
    <p:sldId id="452" r:id="rId13"/>
    <p:sldId id="383" r:id="rId14"/>
    <p:sldId id="399" r:id="rId15"/>
    <p:sldId id="470" r:id="rId16"/>
    <p:sldId id="400" r:id="rId17"/>
    <p:sldId id="413" r:id="rId18"/>
    <p:sldId id="401" r:id="rId19"/>
    <p:sldId id="402" r:id="rId20"/>
    <p:sldId id="361" r:id="rId21"/>
    <p:sldId id="403" r:id="rId22"/>
    <p:sldId id="453" r:id="rId23"/>
    <p:sldId id="415" r:id="rId24"/>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695"/>
    <a:srgbClr val="196576"/>
    <a:srgbClr val="3277B9"/>
    <a:srgbClr val="3378BB"/>
    <a:srgbClr val="3979BB"/>
    <a:srgbClr val="3479BB"/>
    <a:srgbClr val="3D95E7"/>
    <a:srgbClr val="006B6B"/>
    <a:srgbClr val="9ED870"/>
    <a:srgbClr val="698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640" autoAdjust="0"/>
    <p:restoredTop sz="96405"/>
  </p:normalViewPr>
  <p:slideViewPr>
    <p:cSldViewPr snapToGrid="0" snapToObjects="1">
      <p:cViewPr>
        <p:scale>
          <a:sx n="75" d="100"/>
          <a:sy n="75" d="100"/>
        </p:scale>
        <p:origin x="1146" y="816"/>
      </p:cViewPr>
      <p:guideLst/>
    </p:cSldViewPr>
  </p:slid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4.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C5C81D-8E81-8147-8025-37A02C021A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17C9B-DB58-B944-9B00-07CF1FE6D06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B4F116E-A2F5-412F-A159-F57AD713E7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4F116E-A2F5-412F-A159-F57AD713E7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4F116E-A2F5-412F-A159-F57AD713E7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4F116E-A2F5-412F-A159-F57AD713E7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4F116E-A2F5-412F-A159-F57AD713E7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AD4FABF-D76C-A143-81A2-5AC3168ED546}"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F17ECFE5-818E-2040-9ACB-B71637A0B782}"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48ABDB2-67F6-B043-A777-17EC90A2920C}"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7596209-0A15-8645-91ED-264BF4D1A4DA}"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A9127E06-C38D-5D45-BA39-BEAF3EE3EADD}"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80512413-921B-B04F-890F-0282F1130B7C}"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F7BDFB29-32E0-A649-A3D5-20C876C59C68}"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0FC08038-1E6F-624F-89E6-015479A22115}"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0FC08038-1E6F-624F-89E6-015479A22115}"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
        <p:nvSpPr>
          <p:cNvPr id="11" name="TextBox 3"/>
          <p:cNvSpPr txBox="1"/>
          <p:nvPr userDrawn="1"/>
        </p:nvSpPr>
        <p:spPr>
          <a:xfrm>
            <a:off x="1309700" y="6662260"/>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96AB8190-2B10-714A-B229-8DFE3733C789}"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DAA701-1259-DA42-ABA3-10318174BF68}"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A5CC81E-44E6-1D41-8AA5-B6502DEAD43F}"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10693399" y="6356350"/>
            <a:ext cx="719667" cy="365125"/>
          </a:xfrm>
          <a:prstGeom prst="rect">
            <a:avLst/>
          </a:prstGeom>
        </p:spPr>
        <p:txBody>
          <a:bodyPr/>
          <a:lstStyle/>
          <a:p>
            <a:fld id="{BE6A59C8-A18F-2D43-91E1-8D303268CB6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6B9F5-709E-AC40-AC7F-83297D81BBD9}"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7" name="文本框 6"/>
          <p:cNvSpPr txBox="1"/>
          <p:nvPr userDrawn="1"/>
        </p:nvSpPr>
        <p:spPr>
          <a:xfrm>
            <a:off x="492369" y="269631"/>
            <a:ext cx="184731" cy="369332"/>
          </a:xfrm>
          <a:prstGeom prst="rect">
            <a:avLst/>
          </a:prstGeom>
          <a:noFill/>
        </p:spPr>
        <p:txBody>
          <a:bodyPr wrap="none" rtlCol="0">
            <a:spAutoFit/>
          </a:bodyPr>
          <a:lstStyle/>
          <a:p>
            <a:endParaRPr kumimoji="1" lang="zh-CN" altLang="en-US" dirty="0"/>
          </a:p>
        </p:txBody>
      </p:sp>
      <p:pic>
        <p:nvPicPr>
          <p:cNvPr id="10" name="图片 9"/>
          <p:cNvPicPr>
            <a:picLocks noChangeAspect="1"/>
          </p:cNvPicPr>
          <p:nvPr userDrawn="1"/>
        </p:nvPicPr>
        <p:blipFill>
          <a:blip r:embed="rId13" cstate="screen"/>
          <a:stretch>
            <a:fillRect/>
          </a:stretch>
        </p:blipFill>
        <p:spPr>
          <a:xfrm>
            <a:off x="-24064" y="-24063"/>
            <a:ext cx="1987895" cy="16703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www.bilibili.com/read/cv24390369" TargetMode="External"/><Relationship Id="rId7" Type="http://schemas.openxmlformats.org/officeDocument/2006/relationships/hyperlink" Target="https://hal.archives-ouvertes.fr/hal-02155101/document" TargetMode="External"/><Relationship Id="rId6" Type="http://schemas.openxmlformats.org/officeDocument/2006/relationships/hyperlink" Target="https://www.youtube.com/watch?v=ZLRgEN7AQgM&amp;ab_channel=JonathanDupuy" TargetMode="External"/><Relationship Id="rId5" Type="http://schemas.openxmlformats.org/officeDocument/2006/relationships/hyperlink" Target="Main%20reference%20github%20repo:%20https://github.com/selfshadow/ltc_code." TargetMode="External"/><Relationship Id="rId4" Type="http://schemas.openxmlformats.org/officeDocument/2006/relationships/hyperlink" Target="https://blog.selfshadow.com/ltc/webgl/ltc_quad.html" TargetMode="External"/><Relationship Id="rId3" Type="http://schemas.openxmlformats.org/officeDocument/2006/relationships/hyperlink" Target="https://drive.google.com/file/d/0BzvWIdpUpRx_Z2pZWWFtam5xTFE/view?resourcekey=0-K9rJBtyrgGtxfP3XHDUCyQ" TargetMode="External"/><Relationship Id="rId2" Type="http://schemas.openxmlformats.org/officeDocument/2006/relationships/hyperlink" Target="https://advances.realtimerendering.com/s2016/s2016_ltc_rnd.pdf" TargetMode="External"/><Relationship Id="rId1" Type="http://schemas.openxmlformats.org/officeDocument/2006/relationships/hyperlink" Target="https://drive.google.com/file/d/0BzvWIdpUpRx_d09ndGVjNVJzZjA/view?resourcekey=0-21tmiqk55JIZU8UoeJatXQ"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51025" y="2364105"/>
            <a:ext cx="8489950" cy="645160"/>
          </a:xfrm>
          <a:prstGeom prst="rect">
            <a:avLst/>
          </a:prstGeom>
          <a:noFill/>
        </p:spPr>
        <p:txBody>
          <a:bodyPr wrap="square" rtlCol="0">
            <a:spAutoFit/>
          </a:bodyPr>
          <a:p>
            <a:pPr algn="ctr"/>
            <a:r>
              <a:rPr lang="en-US" altLang="zh-CN" sz="3600">
                <a:latin typeface="微软雅黑" panose="020B0503020204020204" pitchFamily="34" charset="-122"/>
                <a:ea typeface="微软雅黑" panose="020B0503020204020204" pitchFamily="34" charset="-122"/>
              </a:rPr>
              <a:t>Real-Time Polygonal Light with LTC</a:t>
            </a:r>
            <a:endParaRPr lang="en-US" altLang="zh-CN" sz="3600">
              <a:latin typeface="微软雅黑" panose="020B0503020204020204" pitchFamily="34" charset="-122"/>
              <a:ea typeface="微软雅黑" panose="020B0503020204020204" pitchFamily="34" charset="-122"/>
            </a:endParaRPr>
          </a:p>
        </p:txBody>
      </p:sp>
      <p:sp>
        <p:nvSpPr>
          <p:cNvPr id="5" name="文本框 4"/>
          <p:cNvSpPr txBox="1"/>
          <p:nvPr/>
        </p:nvSpPr>
        <p:spPr>
          <a:xfrm>
            <a:off x="5356225" y="3912870"/>
            <a:ext cx="1480185" cy="368300"/>
          </a:xfrm>
          <a:prstGeom prst="rect">
            <a:avLst/>
          </a:prstGeom>
          <a:noFill/>
        </p:spPr>
        <p:txBody>
          <a:bodyPr wrap="square" rtlCol="0">
            <a:spAutoFit/>
          </a:bodyPr>
          <a:p>
            <a:pPr algn="ctr"/>
            <a:r>
              <a:rPr lang="en-US" altLang="zh-CN" b="1">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Li Hongbo</a:t>
            </a:r>
            <a:endParaRPr lang="en-US" altLang="zh-CN" b="1">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4900930" y="4531995"/>
            <a:ext cx="2390775" cy="368300"/>
          </a:xfrm>
          <a:prstGeom prst="rect">
            <a:avLst/>
          </a:prstGeom>
          <a:noFill/>
        </p:spPr>
        <p:txBody>
          <a:bodyPr wrap="square" rtlCol="0">
            <a:spAutoFit/>
          </a:bodyPr>
          <a:p>
            <a:pPr algn="ctr"/>
            <a:r>
              <a:rPr lang="en-US" altLang="zh-CN">
                <a:latin typeface="微软雅黑" panose="020B0503020204020204" pitchFamily="34" charset="-122"/>
                <a:ea typeface="微软雅黑" panose="020B0503020204020204" pitchFamily="34" charset="-122"/>
              </a:rPr>
              <a:t>G</a:t>
            </a:r>
            <a:r>
              <a:rPr lang="zh-CN" altLang="en-US">
                <a:latin typeface="微软雅黑" panose="020B0503020204020204" pitchFamily="34" charset="-122"/>
                <a:ea typeface="微软雅黑" panose="020B0503020204020204" pitchFamily="34" charset="-122"/>
              </a:rPr>
              <a:t>raphics </a:t>
            </a:r>
            <a:r>
              <a:rPr lang="en-US" altLang="zh-CN">
                <a:latin typeface="微软雅黑" panose="020B0503020204020204" pitchFamily="34" charset="-122"/>
                <a:ea typeface="微软雅黑" panose="020B0503020204020204" pitchFamily="34" charset="-122"/>
              </a:rPr>
              <a:t>E</a:t>
            </a:r>
            <a:r>
              <a:rPr lang="zh-CN" altLang="en-US">
                <a:latin typeface="微软雅黑" panose="020B0503020204020204" pitchFamily="34" charset="-122"/>
                <a:ea typeface="微软雅黑" panose="020B0503020204020204" pitchFamily="34" charset="-122"/>
              </a:rPr>
              <a:t>ngineer</a:t>
            </a:r>
            <a:endParaRPr lang="zh-CN" altLang="en-US">
              <a:latin typeface="微软雅黑" panose="020B0503020204020204" pitchFamily="34" charset="-122"/>
              <a:ea typeface="微软雅黑" panose="020B0503020204020204" pitchFamily="34" charset="-122"/>
            </a:endParaRPr>
          </a:p>
        </p:txBody>
      </p:sp>
      <p:pic>
        <p:nvPicPr>
          <p:cNvPr id="11" name="图片 10"/>
          <p:cNvPicPr>
            <a:picLocks noChangeAspect="1"/>
          </p:cNvPicPr>
          <p:nvPr>
            <p:custDataLst>
              <p:tags r:id="rId1"/>
            </p:custDataLst>
          </p:nvPr>
        </p:nvPicPr>
        <p:blipFill rotWithShape="1">
          <a:blip r:embed="rId2" cstate="screen"/>
          <a:srcRect/>
          <a:stretch>
            <a:fillRect/>
          </a:stretch>
        </p:blipFill>
        <p:spPr>
          <a:xfrm>
            <a:off x="0" y="7904"/>
            <a:ext cx="5753100" cy="68421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773430" y="288925"/>
            <a:ext cx="9520555"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590925" y="2087880"/>
            <a:ext cx="5010150" cy="723900"/>
          </a:xfrm>
          <a:prstGeom prst="rect">
            <a:avLst/>
          </a:prstGeom>
        </p:spPr>
      </p:pic>
      <p:sp>
        <p:nvSpPr>
          <p:cNvPr id="5" name="文本框 4"/>
          <p:cNvSpPr txBox="1"/>
          <p:nvPr/>
        </p:nvSpPr>
        <p:spPr>
          <a:xfrm>
            <a:off x="773430" y="1357630"/>
            <a:ext cx="9700260" cy="368300"/>
          </a:xfrm>
          <a:prstGeom prst="rect">
            <a:avLst/>
          </a:prstGeom>
        </p:spPr>
        <p:txBody>
          <a:bodyPr wrap="square">
            <a:spAutoFit/>
          </a:bodyPr>
          <a:p>
            <a:r>
              <a:rPr lang="en-US" altLang="zh-CN" sz="1800">
                <a:latin typeface="+mn-ea"/>
              </a:rPr>
              <a:t>If the radiance emitted by the polygonal light is spatially constan</a:t>
            </a:r>
            <a:r>
              <a:rPr lang="en-US" altLang="zh-CN" sz="1800">
                <a:latin typeface="+mn-ea"/>
              </a:rPr>
              <a:t>t.</a:t>
            </a:r>
            <a:endParaRPr lang="en-US" altLang="zh-CN" sz="1800">
              <a:latin typeface="+mn-ea"/>
            </a:endParaRPr>
          </a:p>
        </p:txBody>
      </p:sp>
      <p:pic>
        <p:nvPicPr>
          <p:cNvPr id="7" name="图片 6"/>
          <p:cNvPicPr>
            <a:picLocks noChangeAspect="1"/>
          </p:cNvPicPr>
          <p:nvPr/>
        </p:nvPicPr>
        <p:blipFill>
          <a:blip r:embed="rId3"/>
          <a:stretch>
            <a:fillRect/>
          </a:stretch>
        </p:blipFill>
        <p:spPr>
          <a:xfrm>
            <a:off x="3388360" y="3092450"/>
            <a:ext cx="5158105" cy="83820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773430" y="4088765"/>
                <a:ext cx="8284210" cy="374650"/>
              </a:xfrm>
              <a:prstGeom prst="rect">
                <a:avLst/>
              </a:prstGeom>
            </p:spPr>
            <p:txBody>
              <a:bodyPr wrap="square">
                <a:spAutoFit/>
              </a:bodyPr>
              <a:p>
                <a:r>
                  <a:rPr lang="en-US" altLang="zh-CN" sz="1800">
                    <a:latin typeface="+mn-ea"/>
                  </a:rPr>
                  <a:t>where </a:t>
                </a:r>
                <a14:m>
                  <m:oMath xmlns:m="http://schemas.openxmlformats.org/officeDocument/2006/math">
                    <m:r>
                      <m:rPr>
                        <m:sty m:val="p"/>
                      </m:rPr>
                      <a:rPr lang="en-US" altLang="zh-CN" sz="1800">
                        <a:latin typeface="Cambria Math" panose="02040503050406030204" charset="0"/>
                        <a:cs typeface="Cambria Math" panose="02040503050406030204" charset="0"/>
                      </a:rPr>
                      <m:t>E</m:t>
                    </m:r>
                  </m:oMath>
                </a14:m>
                <a:r>
                  <a:rPr lang="en-US" altLang="zh-CN" sz="1800">
                    <a:latin typeface="+mn-ea"/>
                  </a:rPr>
                  <a:t> is the irradiance of the polygon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𝑃</m:t>
                        </m:r>
                      </m:e>
                      <m:sub>
                        <m:r>
                          <a:rPr lang="en-US" altLang="zh-CN" sz="1800" i="1">
                            <a:latin typeface="Cambria Math" panose="02040503050406030204" charset="0"/>
                            <a:cs typeface="Cambria Math" panose="02040503050406030204" charset="0"/>
                          </a:rPr>
                          <m:t>𝑜</m:t>
                        </m:r>
                      </m:sub>
                    </m:sSub>
                    <m:r>
                      <a:rPr lang="en-US" altLang="zh-CN" sz="1800">
                        <a:latin typeface="Cambria Math" panose="02040503050406030204" charset="0"/>
                        <a:cs typeface="Cambria Math" panose="02040503050406030204" charset="0"/>
                      </a:rPr>
                      <m:t> = </m:t>
                    </m:r>
                    <m:sSup>
                      <m:sSupPr>
                        <m:ctrlPr>
                          <a:rPr lang="en-US" altLang="zh-CN" sz="1800" i="1">
                            <a:latin typeface="Cambria Math" panose="02040503050406030204" charset="0"/>
                            <a:cs typeface="Cambria Math" panose="02040503050406030204" charset="0"/>
                          </a:rPr>
                        </m:ctrlPr>
                      </m:sSupPr>
                      <m:e>
                        <m:r>
                          <a:rPr lang="en-US" altLang="zh-CN" sz="1800" i="1">
                            <a:latin typeface="Cambria Math" panose="02040503050406030204" charset="0"/>
                            <a:cs typeface="Cambria Math" panose="02040503050406030204" charset="0"/>
                          </a:rPr>
                          <m:t>𝑀</m:t>
                        </m:r>
                      </m:e>
                      <m:sup>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1</m:t>
                        </m:r>
                      </m:sup>
                    </m:sSup>
                    <m:r>
                      <m:rPr>
                        <m:sty m:val="p"/>
                      </m:rPr>
                      <a:rPr lang="en-US" altLang="zh-CN" sz="1800">
                        <a:latin typeface="Cambria Math" panose="02040503050406030204" charset="0"/>
                        <a:cs typeface="Cambria Math" panose="02040503050406030204" charset="0"/>
                      </a:rPr>
                      <m:t>P</m:t>
                    </m:r>
                  </m:oMath>
                </a14:m>
                <a:endParaRPr lang="en-US" altLang="zh-CN" sz="1800">
                  <a:latin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773430" y="4088765"/>
                <a:ext cx="8284210" cy="374650"/>
              </a:xfrm>
              <a:prstGeom prst="rect">
                <a:avLst/>
              </a:prstGeom>
              <a:blipFill rotWithShape="1">
                <a:blip r:embed="rId4"/>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3212465" y="5640705"/>
            <a:ext cx="5895975" cy="914400"/>
          </a:xfrm>
          <a:prstGeom prst="rect">
            <a:avLst/>
          </a:prstGeom>
        </p:spPr>
      </p:pic>
      <p:sp>
        <p:nvSpPr>
          <p:cNvPr id="10" name="文本框 9"/>
          <p:cNvSpPr txBox="1"/>
          <p:nvPr/>
        </p:nvSpPr>
        <p:spPr>
          <a:xfrm>
            <a:off x="773430" y="4690110"/>
            <a:ext cx="10741660" cy="922020"/>
          </a:xfrm>
          <a:prstGeom prst="rect">
            <a:avLst/>
          </a:prstGeom>
          <a:noFill/>
        </p:spPr>
        <p:txBody>
          <a:bodyPr wrap="square" rtlCol="0" anchor="t">
            <a:spAutoFit/>
          </a:bodyPr>
          <a:p>
            <a:r>
              <a:rPr lang="en-US" altLang="zh-CN">
                <a:latin typeface="+mn-ea"/>
              </a:rPr>
              <a:t>When calculating area lights, we need to integrate the radiance within the solid angle where the area light is located, but in practice we only need to integrate along the edges of the polyhedral light source.</a:t>
            </a:r>
            <a:endParaRPr lang="en-US" altLang="zh-CN">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773430" y="288925"/>
            <a:ext cx="1021842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3" name="文本框 2"/>
          <p:cNvSpPr txBox="1"/>
          <p:nvPr/>
        </p:nvSpPr>
        <p:spPr>
          <a:xfrm>
            <a:off x="773430" y="1113155"/>
            <a:ext cx="9257030" cy="368300"/>
          </a:xfrm>
          <a:prstGeom prst="rect">
            <a:avLst/>
          </a:prstGeom>
          <a:noFill/>
        </p:spPr>
        <p:txBody>
          <a:bodyPr wrap="square" rtlCol="0" anchor="t">
            <a:spAutoFit/>
          </a:bodyPr>
          <a:p>
            <a:r>
              <a:rPr lang="en-US" altLang="zh-CN">
                <a:latin typeface="+mn-ea"/>
              </a:rPr>
              <a:t>Converting geometry face sampling to finite edge summation.</a:t>
            </a:r>
            <a:endParaRPr lang="zh-CN" altLang="en-US"/>
          </a:p>
        </p:txBody>
      </p:sp>
      <p:pic>
        <p:nvPicPr>
          <p:cNvPr id="7" name="图片 6"/>
          <p:cNvPicPr>
            <a:picLocks noChangeAspect="1"/>
          </p:cNvPicPr>
          <p:nvPr/>
        </p:nvPicPr>
        <p:blipFill>
          <a:blip r:embed="rId2"/>
          <a:stretch>
            <a:fillRect/>
          </a:stretch>
        </p:blipFill>
        <p:spPr>
          <a:xfrm>
            <a:off x="3622675" y="1481455"/>
            <a:ext cx="4519930" cy="224345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773430" y="4268470"/>
                <a:ext cx="10212705" cy="645160"/>
              </a:xfrm>
              <a:prstGeom prst="rect">
                <a:avLst/>
              </a:prstGeom>
            </p:spPr>
            <p:txBody>
              <a:bodyPr wrap="square">
                <a:spAutoFit/>
              </a:bodyPr>
              <a:p>
                <a:r>
                  <a:rPr lang="en-US" altLang="zh-CN" sz="1800">
                    <a:latin typeface="+mn-ea"/>
                  </a:rPr>
                  <a:t>The irradiance of a hemispherical domain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𝑆</m:t>
                        </m:r>
                      </m:e>
                      <m:sub>
                        <m:r>
                          <a:rPr lang="en-US" altLang="zh-CN" sz="1800" i="1">
                            <a:latin typeface="Cambria Math" panose="02040503050406030204" charset="0"/>
                            <a:cs typeface="Cambria Math" panose="02040503050406030204" charset="0"/>
                          </a:rPr>
                          <m:t>𝛺</m:t>
                        </m:r>
                      </m:sub>
                    </m:sSub>
                  </m:oMath>
                </a14:m>
                <a:r>
                  <a:rPr lang="en-US" altLang="zh-CN" sz="1800">
                    <a:latin typeface="+mn-ea"/>
                  </a:rPr>
                  <a:t> is generally defined as the integral of the cosine of these directions divided by </a:t>
                </a:r>
                <a14:m>
                  <m:oMath xmlns:m="http://schemas.openxmlformats.org/officeDocument/2006/math">
                    <m:r>
                      <a:rPr lang="en-US" altLang="zh-CN" sz="1800" i="1">
                        <a:latin typeface="Cambria Math" panose="02040503050406030204" charset="0"/>
                        <a:cs typeface="Cambria Math" panose="02040503050406030204" charset="0"/>
                      </a:rPr>
                      <m:t>𝜋</m:t>
                    </m:r>
                  </m:oMath>
                </a14:m>
                <a:r>
                  <a:rPr lang="en-US" altLang="zh-CN" sz="1800">
                    <a:latin typeface="+mn-ea"/>
                  </a:rPr>
                  <a:t>:</a:t>
                </a:r>
                <a:endParaRPr lang="en-US" altLang="zh-CN" sz="1800">
                  <a:latin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773430" y="4268470"/>
                <a:ext cx="10212705" cy="645160"/>
              </a:xfrm>
              <a:prstGeom prst="rect">
                <a:avLst/>
              </a:prstGeom>
              <a:blipFill rotWithShape="1">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4661535" y="5111115"/>
            <a:ext cx="2586355" cy="914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73430" y="288925"/>
            <a:ext cx="9431655"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2" name="文本框 1"/>
          <p:cNvSpPr txBox="1"/>
          <p:nvPr/>
        </p:nvSpPr>
        <p:spPr>
          <a:xfrm>
            <a:off x="773430" y="1207770"/>
            <a:ext cx="10957560" cy="645160"/>
          </a:xfrm>
          <a:prstGeom prst="rect">
            <a:avLst/>
          </a:prstGeom>
        </p:spPr>
        <p:txBody>
          <a:bodyPr wrap="square">
            <a:spAutoFit/>
          </a:bodyPr>
          <a:p>
            <a:r>
              <a:rPr lang="en-US" altLang="zh-CN" sz="1800">
                <a:latin typeface="+mn-ea"/>
              </a:rPr>
              <a:t>The cosine factor in the expression can also be seen as the Jacobian of the projection onto the unit disk:</a:t>
            </a:r>
            <a:endParaRPr lang="en-US" altLang="zh-CN" sz="1800">
              <a:latin typeface="+mn-ea"/>
            </a:endParaRPr>
          </a:p>
        </p:txBody>
      </p:sp>
      <p:pic>
        <p:nvPicPr>
          <p:cNvPr id="3" name="图片 2"/>
          <p:cNvPicPr>
            <a:picLocks noChangeAspect="1"/>
          </p:cNvPicPr>
          <p:nvPr/>
        </p:nvPicPr>
        <p:blipFill>
          <a:blip r:embed="rId2"/>
          <a:stretch>
            <a:fillRect/>
          </a:stretch>
        </p:blipFill>
        <p:spPr>
          <a:xfrm>
            <a:off x="4358005" y="1967865"/>
            <a:ext cx="2332990" cy="838200"/>
          </a:xfrm>
          <a:prstGeom prst="rect">
            <a:avLst/>
          </a:prstGeom>
        </p:spPr>
      </p:pic>
      <p:sp>
        <p:nvSpPr>
          <p:cNvPr id="6" name="文本框 5"/>
          <p:cNvSpPr txBox="1"/>
          <p:nvPr/>
        </p:nvSpPr>
        <p:spPr>
          <a:xfrm>
            <a:off x="773430" y="3025140"/>
            <a:ext cx="6585585" cy="368300"/>
          </a:xfrm>
          <a:prstGeom prst="rect">
            <a:avLst/>
          </a:prstGeom>
        </p:spPr>
        <p:txBody>
          <a:bodyPr wrap="square">
            <a:spAutoFit/>
          </a:bodyPr>
          <a:p>
            <a:r>
              <a:rPr lang="en-US" altLang="zh-CN" sz="1800">
                <a:latin typeface="+mn-ea"/>
              </a:rPr>
              <a:t>which allows for changing the integration domain:</a:t>
            </a:r>
            <a:endParaRPr lang="en-US" altLang="zh-CN" sz="1600"/>
          </a:p>
        </p:txBody>
      </p:sp>
      <p:pic>
        <p:nvPicPr>
          <p:cNvPr id="7" name="图片 6"/>
          <p:cNvPicPr>
            <a:picLocks noChangeAspect="1"/>
          </p:cNvPicPr>
          <p:nvPr/>
        </p:nvPicPr>
        <p:blipFill>
          <a:blip r:embed="rId3"/>
          <a:stretch>
            <a:fillRect/>
          </a:stretch>
        </p:blipFill>
        <p:spPr>
          <a:xfrm>
            <a:off x="4220210" y="3730625"/>
            <a:ext cx="2797175" cy="2355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6610" y="332105"/>
            <a:ext cx="942467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zh-CN" altLang="en-US" sz="32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59790" y="1567180"/>
            <a:ext cx="10095230" cy="1861820"/>
          </a:xfrm>
          <a:prstGeom prst="rect">
            <a:avLst/>
          </a:prstGeom>
        </p:spPr>
      </p:pic>
      <p:sp>
        <p:nvSpPr>
          <p:cNvPr id="5" name="文本框 4"/>
          <p:cNvSpPr txBox="1"/>
          <p:nvPr/>
        </p:nvSpPr>
        <p:spPr>
          <a:xfrm>
            <a:off x="816610" y="1186180"/>
            <a:ext cx="9900285" cy="368300"/>
          </a:xfrm>
          <a:prstGeom prst="rect">
            <a:avLst/>
          </a:prstGeom>
        </p:spPr>
        <p:txBody>
          <a:bodyPr wrap="square">
            <a:spAutoFit/>
          </a:bodyPr>
          <a:p>
            <a:pPr algn="l">
              <a:buClrTx/>
              <a:buSzTx/>
              <a:buFontTx/>
            </a:pPr>
            <a:r>
              <a:rPr lang="en-US" altLang="zh-CN" sz="1800">
                <a:latin typeface="+mn-ea"/>
              </a:rPr>
              <a:t>The blue area is the sum of the (positive) green areas and the (negative) red areas.</a:t>
            </a:r>
            <a:endParaRPr lang="en-US" altLang="zh-CN" sz="1800">
              <a:latin typeface="+mn-ea"/>
            </a:endParaRPr>
          </a:p>
        </p:txBody>
      </p:sp>
      <mc:AlternateContent xmlns:mc="http://schemas.openxmlformats.org/markup-compatibility/2006">
        <mc:Choice xmlns:a14="http://schemas.microsoft.com/office/drawing/2010/main" Requires="a14">
          <p:sp>
            <p:nvSpPr>
              <p:cNvPr id="6" name="文本框 5"/>
              <p:cNvSpPr txBox="1"/>
              <p:nvPr/>
            </p:nvSpPr>
            <p:spPr>
              <a:xfrm>
                <a:off x="903605" y="3582670"/>
                <a:ext cx="10620375" cy="400685"/>
              </a:xfrm>
              <a:prstGeom prst="rect">
                <a:avLst/>
              </a:prstGeom>
            </p:spPr>
            <p:txBody>
              <a:bodyPr wrap="square">
                <a:spAutoFit/>
              </a:bodyPr>
              <a:p>
                <a:r>
                  <a:rPr lang="en-US" altLang="zh-CN" sz="1800">
                    <a:latin typeface="+mn-ea"/>
                  </a:rPr>
                  <a:t>Each edge </a:t>
                </a:r>
                <a14:m>
                  <m:oMath xmlns:m="http://schemas.openxmlformats.org/officeDocument/2006/math">
                    <m:r>
                      <a:rPr lang="en-US" altLang="zh-CN" sz="1800">
                        <a:latin typeface="Cambria Math" panose="02040503050406030204" charset="0"/>
                        <a:cs typeface="Cambria Math" panose="02040503050406030204" charset="0"/>
                      </a:rPr>
                      <m:t>(</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𝑉</m:t>
                        </m:r>
                      </m:e>
                      <m:sub>
                        <m:r>
                          <a:rPr lang="en-US" altLang="zh-CN" sz="1800" i="1">
                            <a:latin typeface="Cambria Math" panose="02040503050406030204" charset="0"/>
                            <a:cs typeface="Cambria Math" panose="02040503050406030204" charset="0"/>
                          </a:rPr>
                          <m:t>𝑖</m:t>
                        </m:r>
                      </m:sub>
                    </m:sSub>
                    <m:r>
                      <a:rPr lang="en-US" altLang="zh-CN" sz="1800">
                        <a:latin typeface="Cambria Math" panose="02040503050406030204" charset="0"/>
                        <a:cs typeface="Cambria Math" panose="02040503050406030204" charset="0"/>
                      </a:rPr>
                      <m:t> </m:t>
                    </m:r>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𝑉</m:t>
                        </m:r>
                      </m:e>
                      <m:sub>
                        <m:r>
                          <a:rPr lang="en-US" altLang="zh-CN" sz="1800" i="1">
                            <a:latin typeface="Cambria Math" panose="02040503050406030204" charset="0"/>
                            <a:cs typeface="Cambria Math" panose="02040503050406030204" charset="0"/>
                          </a:rPr>
                          <m:t>𝑗</m:t>
                        </m:r>
                      </m:sub>
                    </m:sSub>
                    <m:r>
                      <a:rPr lang="en-US" altLang="zh-CN" sz="1800">
                        <a:latin typeface="Cambria Math" panose="02040503050406030204" charset="0"/>
                        <a:cs typeface="Cambria Math" panose="02040503050406030204" charset="0"/>
                      </a:rPr>
                      <m:t>)</m:t>
                    </m:r>
                  </m:oMath>
                </a14:m>
                <a:r>
                  <a:rPr lang="en-US" altLang="zh-CN" sz="1800">
                    <a:latin typeface="+mn-ea"/>
                  </a:rPr>
                  <a:t> of the polygon defines a disk sector defined by an angle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𝜃</m:t>
                        </m:r>
                      </m:e>
                      <m:sub>
                        <m:r>
                          <a:rPr lang="en-US" altLang="zh-CN" sz="1800" i="1">
                            <a:latin typeface="Cambria Math" panose="02040503050406030204" charset="0"/>
                            <a:cs typeface="Cambria Math" panose="02040503050406030204" charset="0"/>
                          </a:rPr>
                          <m:t>𝑖𝑗</m:t>
                        </m:r>
                      </m:sub>
                    </m:sSub>
                  </m:oMath>
                </a14:m>
                <a:r>
                  <a:rPr lang="en-US" altLang="zh-CN" sz="1800">
                    <a:latin typeface="+mn-ea"/>
                  </a:rPr>
                  <a:t> and a normal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𝑛</m:t>
                        </m:r>
                      </m:e>
                      <m:sub>
                        <m:r>
                          <a:rPr lang="en-US" altLang="zh-CN" i="1">
                            <a:latin typeface="Cambria Math" panose="02040503050406030204" charset="0"/>
                            <a:cs typeface="Cambria Math" panose="02040503050406030204" charset="0"/>
                          </a:rPr>
                          <m:t>𝑖𝑗</m:t>
                        </m:r>
                      </m:sub>
                    </m:sSub>
                  </m:oMath>
                </a14:m>
                <a:r>
                  <a:rPr lang="en-US" altLang="zh-CN" sz="1800">
                    <a:latin typeface="+mn-ea"/>
                  </a:rPr>
                  <a:t>:</a:t>
                </a:r>
                <a:endParaRPr lang="en-US" altLang="zh-CN" sz="1800">
                  <a:latin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903605" y="3582670"/>
                <a:ext cx="10620375" cy="400685"/>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942340" y="4541520"/>
            <a:ext cx="2453005" cy="1295400"/>
          </a:xfrm>
          <a:prstGeom prst="rect">
            <a:avLst/>
          </a:prstGeom>
        </p:spPr>
      </p:pic>
      <p:pic>
        <p:nvPicPr>
          <p:cNvPr id="8" name="图片 7"/>
          <p:cNvPicPr>
            <a:picLocks noChangeAspect="1"/>
          </p:cNvPicPr>
          <p:nvPr/>
        </p:nvPicPr>
        <p:blipFill>
          <a:blip r:embed="rId4"/>
          <a:stretch>
            <a:fillRect/>
          </a:stretch>
        </p:blipFill>
        <p:spPr>
          <a:xfrm>
            <a:off x="3958590" y="4273550"/>
            <a:ext cx="7837170" cy="18307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16610" y="323215"/>
            <a:ext cx="98005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3" name="文本框 2"/>
          <p:cNvSpPr txBox="1"/>
          <p:nvPr/>
        </p:nvSpPr>
        <p:spPr>
          <a:xfrm>
            <a:off x="1016000" y="1151890"/>
            <a:ext cx="7719695" cy="368300"/>
          </a:xfrm>
          <a:prstGeom prst="rect">
            <a:avLst/>
          </a:prstGeom>
        </p:spPr>
        <p:txBody>
          <a:bodyPr wrap="square">
            <a:spAutoFit/>
          </a:bodyPr>
          <a:p>
            <a:r>
              <a:rPr lang="en-US" altLang="zh-CN" sz="1800">
                <a:latin typeface="+mn-ea"/>
              </a:rPr>
              <a:t>The area of a disk sector is proportional to its angle:</a:t>
            </a:r>
            <a:endParaRPr lang="en-US" altLang="zh-CN" sz="1800">
              <a:latin typeface="+mn-ea"/>
            </a:endParaRPr>
          </a:p>
        </p:txBody>
      </p:sp>
      <p:pic>
        <p:nvPicPr>
          <p:cNvPr id="4" name="图片 3"/>
          <p:cNvPicPr>
            <a:picLocks noChangeAspect="1"/>
          </p:cNvPicPr>
          <p:nvPr/>
        </p:nvPicPr>
        <p:blipFill>
          <a:blip r:embed="rId2"/>
          <a:stretch>
            <a:fillRect/>
          </a:stretch>
        </p:blipFill>
        <p:spPr>
          <a:xfrm>
            <a:off x="4678680" y="1744980"/>
            <a:ext cx="2076450" cy="843280"/>
          </a:xfrm>
          <a:prstGeom prst="rect">
            <a:avLst/>
          </a:prstGeom>
        </p:spPr>
      </p:pic>
      <p:sp>
        <p:nvSpPr>
          <p:cNvPr id="5" name="文本框 4"/>
          <p:cNvSpPr txBox="1"/>
          <p:nvPr/>
        </p:nvSpPr>
        <p:spPr>
          <a:xfrm>
            <a:off x="1016000" y="2876868"/>
            <a:ext cx="5080000" cy="368300"/>
          </a:xfrm>
          <a:prstGeom prst="rect">
            <a:avLst/>
          </a:prstGeom>
        </p:spPr>
        <p:txBody>
          <a:bodyPr>
            <a:spAutoFit/>
          </a:bodyPr>
          <a:p>
            <a:r>
              <a:rPr lang="en-US" altLang="zh-CN" sz="1800" b="1">
                <a:latin typeface="+mn-ea"/>
              </a:rPr>
              <a:t>Signed Irradiance of a Disk Sector</a:t>
            </a:r>
            <a:endParaRPr lang="en-US" altLang="zh-CN" sz="1800" b="1">
              <a:latin typeface="+mn-ea"/>
            </a:endParaRPr>
          </a:p>
        </p:txBody>
      </p:sp>
      <p:pic>
        <p:nvPicPr>
          <p:cNvPr id="6" name="图片 5"/>
          <p:cNvPicPr>
            <a:picLocks noChangeAspect="1"/>
          </p:cNvPicPr>
          <p:nvPr/>
        </p:nvPicPr>
        <p:blipFill>
          <a:blip r:embed="rId3"/>
          <a:stretch>
            <a:fillRect/>
          </a:stretch>
        </p:blipFill>
        <p:spPr>
          <a:xfrm>
            <a:off x="3602355" y="3704590"/>
            <a:ext cx="4986655" cy="1419225"/>
          </a:xfrm>
          <a:prstGeom prst="rect">
            <a:avLst/>
          </a:prstGeom>
        </p:spPr>
      </p:pic>
      <p:pic>
        <p:nvPicPr>
          <p:cNvPr id="7" name="图片 6"/>
          <p:cNvPicPr>
            <a:picLocks noChangeAspect="1"/>
          </p:cNvPicPr>
          <p:nvPr/>
        </p:nvPicPr>
        <p:blipFill>
          <a:blip r:embed="rId4"/>
          <a:stretch>
            <a:fillRect/>
          </a:stretch>
        </p:blipFill>
        <p:spPr>
          <a:xfrm>
            <a:off x="4171950" y="5640705"/>
            <a:ext cx="3848100" cy="676275"/>
          </a:xfrm>
          <a:prstGeom prst="rect">
            <a:avLst/>
          </a:prstGeom>
        </p:spPr>
      </p:pic>
      <p:sp>
        <p:nvSpPr>
          <p:cNvPr id="8" name="文本框 7"/>
          <p:cNvSpPr txBox="1"/>
          <p:nvPr/>
        </p:nvSpPr>
        <p:spPr>
          <a:xfrm>
            <a:off x="1016000" y="5338128"/>
            <a:ext cx="5080000" cy="368300"/>
          </a:xfrm>
          <a:prstGeom prst="rect">
            <a:avLst/>
          </a:prstGeom>
        </p:spPr>
        <p:txBody>
          <a:bodyPr>
            <a:spAutoFit/>
          </a:bodyPr>
          <a:p>
            <a:r>
              <a:rPr lang="en-US" altLang="zh-CN" sz="1800" b="1">
                <a:latin typeface="+mn-ea"/>
              </a:rPr>
              <a:t>Irradiance of the Polygon</a:t>
            </a:r>
            <a:endParaRPr lang="en-US" altLang="zh-CN" sz="1800" b="1">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816610" y="323215"/>
            <a:ext cx="98005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8" name="文本框 7"/>
          <p:cNvSpPr txBox="1"/>
          <p:nvPr/>
        </p:nvSpPr>
        <p:spPr>
          <a:xfrm>
            <a:off x="816610" y="1022668"/>
            <a:ext cx="5080000" cy="368300"/>
          </a:xfrm>
          <a:prstGeom prst="rect">
            <a:avLst/>
          </a:prstGeom>
        </p:spPr>
        <p:txBody>
          <a:bodyPr>
            <a:spAutoFit/>
          </a:bodyPr>
          <a:p>
            <a:r>
              <a:rPr lang="en-US" altLang="zh-CN" sz="1800" b="1">
                <a:latin typeface="+mn-ea"/>
              </a:rPr>
              <a:t>Clip polygon to upper hemisphere</a:t>
            </a:r>
            <a:endParaRPr lang="en-US" altLang="zh-CN" sz="1800" b="1">
              <a:latin typeface="+mn-ea"/>
            </a:endParaRPr>
          </a:p>
        </p:txBody>
      </p:sp>
      <p:pic>
        <p:nvPicPr>
          <p:cNvPr id="9" name="图片 8"/>
          <p:cNvPicPr>
            <a:picLocks noChangeAspect="1"/>
          </p:cNvPicPr>
          <p:nvPr/>
        </p:nvPicPr>
        <p:blipFill>
          <a:blip r:embed="rId2"/>
          <a:stretch>
            <a:fillRect/>
          </a:stretch>
        </p:blipFill>
        <p:spPr>
          <a:xfrm>
            <a:off x="1850390" y="2028825"/>
            <a:ext cx="7517130" cy="4244975"/>
          </a:xfrm>
          <a:prstGeom prst="rect">
            <a:avLst/>
          </a:prstGeom>
        </p:spPr>
      </p:pic>
      <p:sp>
        <p:nvSpPr>
          <p:cNvPr id="10" name="文本框 9"/>
          <p:cNvSpPr txBox="1"/>
          <p:nvPr/>
        </p:nvSpPr>
        <p:spPr>
          <a:xfrm>
            <a:off x="816610" y="1554480"/>
            <a:ext cx="6096000" cy="368300"/>
          </a:xfrm>
          <a:prstGeom prst="rect">
            <a:avLst/>
          </a:prstGeom>
          <a:noFill/>
        </p:spPr>
        <p:txBody>
          <a:bodyPr wrap="square" rtlCol="0" anchor="t">
            <a:spAutoFit/>
          </a:bodyPr>
          <a:p>
            <a:r>
              <a:rPr lang="en-US" altLang="zh-CN">
                <a:latin typeface="+mn-ea"/>
              </a:rPr>
              <a:t>Solution 1: Calculate clip intersection points</a:t>
            </a:r>
            <a:endParaRPr lang="en-US" altLang="zh-CN">
              <a:latin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16610" y="323215"/>
            <a:ext cx="98005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3" name="文本框 2"/>
          <p:cNvSpPr txBox="1"/>
          <p:nvPr/>
        </p:nvSpPr>
        <p:spPr>
          <a:xfrm>
            <a:off x="816610" y="1289685"/>
            <a:ext cx="6096000" cy="368300"/>
          </a:xfrm>
          <a:prstGeom prst="rect">
            <a:avLst/>
          </a:prstGeom>
          <a:noFill/>
        </p:spPr>
        <p:txBody>
          <a:bodyPr wrap="square" rtlCol="0" anchor="t">
            <a:spAutoFit/>
          </a:bodyPr>
          <a:p>
            <a:r>
              <a:rPr lang="en-US" altLang="zh-CN">
                <a:latin typeface="+mn-ea"/>
                <a:sym typeface="+mn-ea"/>
              </a:rPr>
              <a:t>Solution 2: Proxy Sphere</a:t>
            </a:r>
            <a:endParaRPr lang="en-US" altLang="zh-CN">
              <a:latin typeface="+mn-ea"/>
              <a:sym typeface="+mn-ea"/>
            </a:endParaRPr>
          </a:p>
        </p:txBody>
      </p:sp>
      <p:sp>
        <p:nvSpPr>
          <p:cNvPr id="8" name="文本框 7"/>
          <p:cNvSpPr txBox="1"/>
          <p:nvPr/>
        </p:nvSpPr>
        <p:spPr>
          <a:xfrm>
            <a:off x="816610" y="1878965"/>
            <a:ext cx="9043670" cy="645160"/>
          </a:xfrm>
          <a:prstGeom prst="rect">
            <a:avLst/>
          </a:prstGeom>
          <a:noFill/>
        </p:spPr>
        <p:txBody>
          <a:bodyPr wrap="square" rtlCol="0" anchor="t">
            <a:spAutoFit/>
          </a:bodyPr>
          <a:p>
            <a:r>
              <a:rPr lang="en-US" altLang="zh-CN">
                <a:latin typeface="+mn-ea"/>
              </a:rPr>
              <a:t>Remove the dot product with the surface normal (so that it doesn't project onto the plane)</a:t>
            </a:r>
            <a:endParaRPr lang="en-US" altLang="zh-CN">
              <a:latin typeface="+mn-ea"/>
            </a:endParaRPr>
          </a:p>
        </p:txBody>
      </p:sp>
      <p:pic>
        <p:nvPicPr>
          <p:cNvPr id="11" name="图片 10"/>
          <p:cNvPicPr>
            <a:picLocks noChangeAspect="1"/>
          </p:cNvPicPr>
          <p:nvPr/>
        </p:nvPicPr>
        <p:blipFill>
          <a:blip r:embed="rId2"/>
          <a:stretch>
            <a:fillRect/>
          </a:stretch>
        </p:blipFill>
        <p:spPr>
          <a:xfrm>
            <a:off x="6877050" y="4368800"/>
            <a:ext cx="3740150" cy="2139950"/>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908685" y="3322320"/>
                <a:ext cx="10600690" cy="922020"/>
              </a:xfrm>
              <a:prstGeom prst="rect">
                <a:avLst/>
              </a:prstGeom>
              <a:noFill/>
            </p:spPr>
            <p:txBody>
              <a:bodyPr wrap="square" rtlCol="0" anchor="t">
                <a:spAutoFit/>
              </a:bodyPr>
              <a:p>
                <a:r>
                  <a:rPr lang="en-US" altLang="zh-CN">
                    <a:latin typeface="+mn-ea"/>
                  </a:rPr>
                  <a:t>Assume that the light source with irradiance of </a:t>
                </a:r>
                <a14:m>
                  <m:oMath xmlns:m="http://schemas.openxmlformats.org/officeDocument/2006/math">
                    <m:r>
                      <a:rPr lang="en-US" altLang="zh-CN">
                        <a:latin typeface="Cambria Math" panose="02040503050406030204" charset="0"/>
                        <a:cs typeface="Cambria Math" panose="02040503050406030204" charset="0"/>
                      </a:rPr>
                      <m:t>||</m:t>
                    </m:r>
                    <m:r>
                      <m:rPr>
                        <m:sty m:val="p"/>
                      </m:rPr>
                      <a:rPr lang="en-US" altLang="zh-CN">
                        <a:latin typeface="Cambria Math" panose="02040503050406030204" charset="0"/>
                        <a:cs typeface="Cambria Math" panose="02040503050406030204" charset="0"/>
                      </a:rPr>
                      <m:t>F</m:t>
                    </m:r>
                    <m:r>
                      <a:rPr lang="en-US" altLang="zh-CN">
                        <a:latin typeface="Cambria Math" panose="02040503050406030204" charset="0"/>
                        <a:cs typeface="Cambria Math" panose="02040503050406030204" charset="0"/>
                      </a:rPr>
                      <m:t>||</m:t>
                    </m:r>
                  </m:oMath>
                </a14:m>
                <a:r>
                  <a:rPr lang="en-US" altLang="zh-CN">
                    <a:latin typeface="+mn-ea"/>
                  </a:rPr>
                  <a:t> comes from a sphere (Proxy Sphere). Through vector </a:t>
                </a:r>
                <a14:m>
                  <m:oMath xmlns:m="http://schemas.openxmlformats.org/officeDocument/2006/math">
                    <m:r>
                      <m:rPr>
                        <m:sty m:val="p"/>
                      </m:rPr>
                      <a:rPr lang="en-US" altLang="zh-CN">
                        <a:latin typeface="Cambria Math" panose="02040503050406030204" charset="0"/>
                        <a:cs typeface="Cambria Math" panose="02040503050406030204" charset="0"/>
                      </a:rPr>
                      <m:t>F</m:t>
                    </m:r>
                  </m:oMath>
                </a14:m>
                <a:r>
                  <a:rPr lang="en-US" altLang="zh-CN">
                    <a:latin typeface="+mn-ea"/>
                  </a:rPr>
                  <a:t>, we can get the angle and inclination of the circular surface relative to the cosine distribution function. The formula is as follows:</a:t>
                </a:r>
                <a:endParaRPr lang="en-US" altLang="zh-CN">
                  <a:latin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908685" y="3322320"/>
                <a:ext cx="10600690" cy="922020"/>
              </a:xfrm>
              <a:prstGeom prst="rect">
                <a:avLst/>
              </a:prstGeom>
              <a:blipFill rotWithShape="1">
                <a:blip r:embed="rId3"/>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4"/>
          <a:stretch>
            <a:fillRect/>
          </a:stretch>
        </p:blipFill>
        <p:spPr>
          <a:xfrm>
            <a:off x="4416425" y="2477770"/>
            <a:ext cx="2600325" cy="576580"/>
          </a:xfrm>
          <a:prstGeom prst="rect">
            <a:avLst/>
          </a:prstGeom>
        </p:spPr>
      </p:pic>
      <p:pic>
        <p:nvPicPr>
          <p:cNvPr id="14" name="图片 13"/>
          <p:cNvPicPr>
            <a:picLocks noChangeAspect="1"/>
          </p:cNvPicPr>
          <p:nvPr/>
        </p:nvPicPr>
        <p:blipFill>
          <a:blip r:embed="rId5"/>
          <a:stretch>
            <a:fillRect/>
          </a:stretch>
        </p:blipFill>
        <p:spPr>
          <a:xfrm>
            <a:off x="1532890" y="4772025"/>
            <a:ext cx="2291080" cy="13335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782955" y="391795"/>
            <a:ext cx="98005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9" name="文本框 8"/>
          <p:cNvSpPr txBox="1"/>
          <p:nvPr/>
        </p:nvSpPr>
        <p:spPr>
          <a:xfrm>
            <a:off x="816610" y="1208405"/>
            <a:ext cx="6096000" cy="368300"/>
          </a:xfrm>
          <a:prstGeom prst="rect">
            <a:avLst/>
          </a:prstGeom>
          <a:noFill/>
        </p:spPr>
        <p:txBody>
          <a:bodyPr wrap="square" rtlCol="0" anchor="t">
            <a:spAutoFit/>
          </a:bodyPr>
          <a:p>
            <a:r>
              <a:rPr lang="en-US" altLang="zh-CN">
                <a:latin typeface="+mn-ea"/>
              </a:rPr>
              <a:t>LTC Precompute results</a:t>
            </a:r>
            <a:endParaRPr lang="en-US" altLang="zh-CN">
              <a:latin typeface="+mn-ea"/>
            </a:endParaRPr>
          </a:p>
        </p:txBody>
      </p:sp>
      <p:pic>
        <p:nvPicPr>
          <p:cNvPr id="11" name="图片 10"/>
          <p:cNvPicPr>
            <a:picLocks noChangeAspect="1"/>
          </p:cNvPicPr>
          <p:nvPr/>
        </p:nvPicPr>
        <p:blipFill>
          <a:blip r:embed="rId2"/>
          <a:stretch>
            <a:fillRect/>
          </a:stretch>
        </p:blipFill>
        <p:spPr>
          <a:xfrm>
            <a:off x="870585" y="1614805"/>
            <a:ext cx="4562475" cy="4552950"/>
          </a:xfrm>
          <a:prstGeom prst="rect">
            <a:avLst/>
          </a:prstGeom>
        </p:spPr>
      </p:pic>
      <p:pic>
        <p:nvPicPr>
          <p:cNvPr id="12" name="图片 11"/>
          <p:cNvPicPr>
            <a:picLocks noChangeAspect="1"/>
          </p:cNvPicPr>
          <p:nvPr/>
        </p:nvPicPr>
        <p:blipFill>
          <a:blip r:embed="rId3"/>
          <a:stretch>
            <a:fillRect/>
          </a:stretch>
        </p:blipFill>
        <p:spPr>
          <a:xfrm>
            <a:off x="6694805" y="1614805"/>
            <a:ext cx="4552950" cy="452945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5500" y="361950"/>
            <a:ext cx="1023620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with TBDR or CBDR</a:t>
            </a:r>
            <a:endParaRPr lang="en-US" altLang="zh-CN"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83105" y="1847850"/>
            <a:ext cx="7920990" cy="4627880"/>
          </a:xfrm>
          <a:prstGeom prst="rect">
            <a:avLst/>
          </a:prstGeom>
        </p:spPr>
      </p:pic>
      <p:sp>
        <p:nvSpPr>
          <p:cNvPr id="5" name="文本框 4"/>
          <p:cNvSpPr txBox="1"/>
          <p:nvPr/>
        </p:nvSpPr>
        <p:spPr>
          <a:xfrm>
            <a:off x="825500" y="1090930"/>
            <a:ext cx="9680575" cy="645160"/>
          </a:xfrm>
          <a:prstGeom prst="rect">
            <a:avLst/>
          </a:prstGeom>
          <a:noFill/>
        </p:spPr>
        <p:txBody>
          <a:bodyPr wrap="square" rtlCol="0" anchor="t">
            <a:spAutoFit/>
          </a:bodyPr>
          <a:p>
            <a:r>
              <a:rPr lang="en-US" altLang="zh-CN">
                <a:latin typeface="+mn-ea"/>
              </a:rPr>
              <a:t>Add Polygonal-Light calculations to lighting partition optimization, such as TBDR, CBDR</a:t>
            </a:r>
            <a:endParaRPr lang="en-US" altLang="zh-CN">
              <a:latin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97865" y="302895"/>
            <a:ext cx="2438400" cy="583565"/>
          </a:xfrm>
          <a:prstGeom prst="rect">
            <a:avLst/>
          </a:prstGeom>
          <a:noFill/>
        </p:spPr>
        <p:txBody>
          <a:bodyPr wrap="square" rtlCol="0" anchor="t">
            <a:spAutoFit/>
          </a:bodyPr>
          <a:p>
            <a:r>
              <a:rPr lang="en-US" altLang="zh-CN" sz="3200">
                <a:latin typeface="微软雅黑" panose="020B0503020204020204" pitchFamily="34" charset="-122"/>
                <a:ea typeface="微软雅黑" panose="020B0503020204020204" pitchFamily="34" charset="-122"/>
              </a:rPr>
              <a:t>R</a:t>
            </a:r>
            <a:r>
              <a:rPr lang="zh-CN" altLang="en-US" sz="3200">
                <a:latin typeface="微软雅黑" panose="020B0503020204020204" pitchFamily="34" charset="-122"/>
                <a:ea typeface="微软雅黑" panose="020B0503020204020204" pitchFamily="34" charset="-122"/>
              </a:rPr>
              <a:t>eferences</a:t>
            </a:r>
            <a:endParaRPr lang="zh-CN" altLang="en-US" sz="3200">
              <a:latin typeface="微软雅黑" panose="020B0503020204020204" pitchFamily="34" charset="-122"/>
              <a:ea typeface="微软雅黑" panose="020B0503020204020204" pitchFamily="34" charset="-122"/>
            </a:endParaRPr>
          </a:p>
        </p:txBody>
      </p:sp>
      <p:sp>
        <p:nvSpPr>
          <p:cNvPr id="5" name="文本框 4"/>
          <p:cNvSpPr txBox="1"/>
          <p:nvPr/>
        </p:nvSpPr>
        <p:spPr>
          <a:xfrm>
            <a:off x="1664970" y="972820"/>
            <a:ext cx="9817100" cy="5354320"/>
          </a:xfrm>
          <a:prstGeom prst="rect">
            <a:avLst/>
          </a:prstGeom>
          <a:noFill/>
        </p:spPr>
        <p:txBody>
          <a:bodyPr wrap="square" rtlCol="0" anchor="t">
            <a:spAutoFit/>
          </a:bodyPr>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sym typeface="+mn-ea"/>
              </a:rPr>
              <a:t>Real-Time Polygonal-Light Shading with Linearly Transformed Cosines, ACM Siggraph </a:t>
            </a:r>
            <a:r>
              <a:rPr lang="en-US" altLang="zh-CN">
                <a:latin typeface="微软雅黑" panose="020B0503020204020204" pitchFamily="34" charset="-122"/>
                <a:ea typeface="微软雅黑" panose="020B0503020204020204" pitchFamily="34" charset="-122"/>
                <a:sym typeface="+mn-ea"/>
                <a:hlinkClick r:id="rId1" tooltip="" action="ppaction://hlinkfile"/>
              </a:rPr>
              <a:t>LTC.pdf</a:t>
            </a:r>
            <a:endParaRPr lang="en-US" altLang="zh-CN">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endParaRPr>
              <a:latin typeface="微软雅黑" panose="020B0503020204020204" pitchFamily="34" charset="-122"/>
              <a:ea typeface="微软雅黑" panose="020B0503020204020204" pitchFamily="34" charset="-122"/>
              <a:sym typeface="+mn-ea"/>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Real-Time Area Lighting: a Journey from Research to Production, presentation slides by Stephen Hill </a:t>
            </a:r>
            <a:r>
              <a:rPr lang="en-US" altLang="zh-CN">
                <a:latin typeface="微软雅黑" panose="020B0503020204020204" pitchFamily="34" charset="-122"/>
                <a:ea typeface="微软雅黑" panose="020B0503020204020204" pitchFamily="34" charset="-122"/>
                <a:hlinkClick r:id="rId2" tooltip="" action="ppaction://hlinkfile"/>
              </a:rPr>
              <a:t>s2016_ltc_rnd.pdf</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Real-Time Polygonal-Light Shading with Linearly Transformed Cosines, presentationslides by Eric Heitz </a:t>
            </a:r>
            <a:r>
              <a:rPr lang="en-US" altLang="zh-CN">
                <a:latin typeface="微软雅黑" panose="020B0503020204020204" pitchFamily="34" charset="-122"/>
                <a:ea typeface="微软雅黑" panose="020B0503020204020204" pitchFamily="34" charset="-122"/>
                <a:hlinkClick r:id="rId3" tooltip="" action="ppaction://hlinkfile"/>
              </a:rPr>
              <a:t>slides.pdf</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 Interactive WebGL-demo: </a:t>
            </a:r>
            <a:r>
              <a:rPr lang="en-US" altLang="zh-CN">
                <a:latin typeface="微软雅黑" panose="020B0503020204020204" pitchFamily="34" charset="-122"/>
                <a:ea typeface="微软雅黑" panose="020B0503020204020204" pitchFamily="34" charset="-122"/>
                <a:hlinkClick r:id="rId4" tooltip="" action="ppaction://hlinkfile"/>
              </a:rPr>
              <a:t>blog.selfshadow.com</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Main reference github repo: </a:t>
            </a:r>
            <a:r>
              <a:rPr lang="en-US" altLang="zh-CN">
                <a:latin typeface="微软雅黑" panose="020B0503020204020204" pitchFamily="34" charset="-122"/>
                <a:ea typeface="微软雅黑" panose="020B0503020204020204" pitchFamily="34" charset="-122"/>
                <a:hlinkClick r:id="rId5" tooltip="" action="ppaction://hlinkfile"/>
              </a:rPr>
              <a:t>https://github.com/selfshadow/ltc_code</a:t>
            </a:r>
            <a:r>
              <a:rPr lang="en-US" altLang="zh-CN">
                <a:latin typeface="微软雅黑" panose="020B0503020204020204" pitchFamily="34" charset="-122"/>
                <a:ea typeface="微软雅黑" panose="020B0503020204020204" pitchFamily="34" charset="-122"/>
              </a:rPr>
              <a:t>.</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Real-Time Polygonal-Light Shading with Linearly Transformed Cosines, Supplemental video showcasing the technique: </a:t>
            </a:r>
            <a:r>
              <a:rPr lang="en-US" altLang="zh-CN">
                <a:latin typeface="微软雅黑" panose="020B0503020204020204" pitchFamily="34" charset="-122"/>
                <a:ea typeface="微软雅黑" panose="020B0503020204020204" pitchFamily="34" charset="-122"/>
                <a:hlinkClick r:id="rId6" tooltip="" action="ppaction://hlinkfile"/>
              </a:rPr>
              <a:t>Youtube</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Linear-Light Shading with Linearly Transformed Cosines: </a:t>
            </a:r>
            <a:r>
              <a:rPr lang="en-US" altLang="zh-CN">
                <a:latin typeface="微软雅黑" panose="020B0503020204020204" pitchFamily="34" charset="-122"/>
                <a:ea typeface="微软雅黑" panose="020B0503020204020204" pitchFamily="34" charset="-122"/>
                <a:hlinkClick r:id="rId7" tooltip="" action="ppaction://hlinkfile"/>
              </a:rPr>
              <a:t>HAL archives</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1">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实时范围光</a:t>
            </a:r>
            <a:r>
              <a:rPr lang="en-US" altLang="zh-CN">
                <a:latin typeface="微软雅黑" panose="020B0503020204020204" pitchFamily="34" charset="-122"/>
                <a:ea typeface="微软雅黑" panose="020B0503020204020204" pitchFamily="34" charset="-122"/>
              </a:rPr>
              <a:t>Area Light</a:t>
            </a:r>
            <a:r>
              <a:rPr lang="zh-CN" altLang="en-US">
                <a:latin typeface="微软雅黑" panose="020B0503020204020204" pitchFamily="34" charset="-122"/>
                <a:ea typeface="微软雅黑" panose="020B0503020204020204" pitchFamily="34" charset="-122"/>
              </a:rPr>
              <a:t>渲染及其数学原理推导，</a:t>
            </a:r>
            <a:r>
              <a:rPr lang="en-US" altLang="zh-CN">
                <a:latin typeface="微软雅黑" panose="020B0503020204020204" pitchFamily="34" charset="-122"/>
                <a:ea typeface="微软雅黑" panose="020B0503020204020204" pitchFamily="34" charset="-122"/>
              </a:rPr>
              <a:t>XDzZyq </a:t>
            </a:r>
            <a:r>
              <a:rPr lang="zh-CN" altLang="en-US">
                <a:latin typeface="微软雅黑" panose="020B0503020204020204" pitchFamily="34" charset="-122"/>
                <a:ea typeface="微软雅黑" panose="020B0503020204020204" pitchFamily="34" charset="-122"/>
                <a:hlinkClick r:id="rId8" tooltip="" action="ppaction://hlinkfile"/>
              </a:rPr>
              <a:t>笔记</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24064" y="-24064"/>
            <a:ext cx="3368707" cy="2830511"/>
          </a:xfrm>
          <a:prstGeom prst="rect">
            <a:avLst/>
          </a:prstGeom>
        </p:spPr>
      </p:pic>
      <p:sp>
        <p:nvSpPr>
          <p:cNvPr id="2" name="文本框 1"/>
          <p:cNvSpPr txBox="1"/>
          <p:nvPr/>
        </p:nvSpPr>
        <p:spPr>
          <a:xfrm>
            <a:off x="1261110" y="675640"/>
            <a:ext cx="2083435" cy="706755"/>
          </a:xfrm>
          <a:prstGeom prst="rect">
            <a:avLst/>
          </a:prstGeom>
          <a:noFill/>
        </p:spPr>
        <p:txBody>
          <a:bodyPr wrap="square" rtlCol="0" anchor="t">
            <a:spAutoFit/>
            <a:scene3d>
              <a:camera prst="orthographicFront"/>
              <a:lightRig rig="threePt" dir="t"/>
            </a:scene3d>
          </a:bodyPr>
          <a:p>
            <a:r>
              <a:rPr lang="en-US" altLang="zh-CN"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a:t>
            </a:r>
            <a:r>
              <a:rPr lang="zh-CN" altLang="en-US"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genda</a:t>
            </a:r>
            <a:endParaRPr lang="zh-CN" altLang="en-US"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420495" y="2206625"/>
            <a:ext cx="9790430" cy="2998470"/>
          </a:xfrm>
          <a:prstGeom prst="rect">
            <a:avLst/>
          </a:prstGeom>
          <a:noFill/>
        </p:spPr>
        <p:txBody>
          <a:bodyPr wrap="square" rtlCol="0">
            <a:noAutofit/>
          </a:bodyPr>
          <a:p>
            <a:pPr marL="342900" indent="-342900">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Introduction </a:t>
            </a:r>
            <a:r>
              <a:rPr lang="en-US" altLang="zh-CN" sz="2000">
                <a:latin typeface="微软雅黑" panose="020B0503020204020204" pitchFamily="34" charset="-122"/>
                <a:ea typeface="微软雅黑" panose="020B0503020204020204" pitchFamily="34" charset="-122"/>
                <a:sym typeface="+mn-ea"/>
              </a:rPr>
              <a:t>Real-Time Polygonal Light</a:t>
            </a:r>
            <a:r>
              <a:rPr lang="en-US" altLang="zh-CN" sz="2000">
                <a:latin typeface="微软雅黑" panose="020B0503020204020204" pitchFamily="34" charset="-122"/>
                <a:ea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Linearly Transformed Spherical Distributions</a:t>
            </a:r>
            <a:endParaRPr lang="en-US" altLang="zh-CN"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Approximating Physically Based BRDFs with Linearly Transformed Cosines</a:t>
            </a:r>
            <a:endParaRPr lang="en-US" altLang="zh-CN"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rPr>
              <a:t>Real-Time Polygonal-Light Shading with Linearly Transformed Cosines</a:t>
            </a:r>
            <a:endParaRPr lang="en-US" altLang="zh-CN"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sym typeface="+mn-ea"/>
              </a:rPr>
              <a:t>Real-Time Polygonal-Light </a:t>
            </a:r>
            <a:r>
              <a:rPr lang="en-US" altLang="zh-CN" sz="2000">
                <a:latin typeface="微软雅黑" panose="020B0503020204020204" pitchFamily="34" charset="-122"/>
                <a:ea typeface="微软雅黑" panose="020B0503020204020204" pitchFamily="34" charset="-122"/>
                <a:sym typeface="+mn-ea"/>
              </a:rPr>
              <a:t>with TBDR or CBDR</a:t>
            </a:r>
            <a:endParaRPr lang="en-US" altLang="zh-CN" sz="200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a:off x="0" y="7904"/>
            <a:ext cx="5753100" cy="6842191"/>
          </a:xfrm>
          <a:prstGeom prst="rect">
            <a:avLst/>
          </a:prstGeom>
        </p:spPr>
      </p:pic>
      <p:sp>
        <p:nvSpPr>
          <p:cNvPr id="2" name="文本框 1"/>
          <p:cNvSpPr txBox="1"/>
          <p:nvPr/>
        </p:nvSpPr>
        <p:spPr>
          <a:xfrm>
            <a:off x="4939665" y="2700655"/>
            <a:ext cx="2312670" cy="583565"/>
          </a:xfrm>
          <a:prstGeom prst="rect">
            <a:avLst/>
          </a:prstGeom>
          <a:noFill/>
        </p:spPr>
        <p:txBody>
          <a:bodyPr wrap="square" rtlCol="0">
            <a:spAutoFit/>
          </a:bodyPr>
          <a:p>
            <a:r>
              <a:rPr lang="en-US" altLang="zh-CN" sz="3200">
                <a:latin typeface="微软雅黑" panose="020B0503020204020204" pitchFamily="34" charset="-122"/>
                <a:ea typeface="微软雅黑" panose="020B0503020204020204" pitchFamily="34" charset="-122"/>
              </a:rPr>
              <a:t>Thank you!</a:t>
            </a:r>
            <a:endParaRPr lang="en-US" altLang="zh-CN" sz="320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43585" y="351155"/>
            <a:ext cx="7634605"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Introduction </a:t>
            </a:r>
            <a:r>
              <a:rPr lang="en-US" altLang="zh-CN" sz="2800">
                <a:latin typeface="微软雅黑" panose="020B0503020204020204" pitchFamily="34" charset="-122"/>
                <a:ea typeface="微软雅黑" panose="020B0503020204020204" pitchFamily="34" charset="-122"/>
                <a:sym typeface="+mn-ea"/>
              </a:rPr>
              <a:t>Real-Time Polygonal Light</a:t>
            </a:r>
            <a:r>
              <a:rPr lang="en-US" altLang="zh-CN" sz="2800">
                <a:latin typeface="微软雅黑" panose="020B0503020204020204" pitchFamily="34" charset="-122"/>
                <a:ea typeface="微软雅黑" panose="020B0503020204020204" pitchFamily="34" charset="-122"/>
                <a:sym typeface="+mn-ea"/>
              </a:rPr>
              <a:t> </a:t>
            </a:r>
            <a:endParaRPr lang="zh-CN" altLang="en-US" sz="280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1163320" y="4483100"/>
            <a:ext cx="9865360" cy="1753235"/>
          </a:xfrm>
          <a:prstGeom prst="rect">
            <a:avLst/>
          </a:prstGeom>
          <a:noFill/>
        </p:spPr>
        <p:txBody>
          <a:bodyPr wrap="square" rtlCol="0" anchor="t">
            <a:spAutoFit/>
          </a:bodyPr>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 Integrating parametric spherical distributions over spherical polygons is difficult.</a:t>
            </a:r>
            <a:endParaRPr lang="zh-CN" altLang="en-US">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latin typeface="微软雅黑" panose="020B0503020204020204" pitchFamily="34" charset="-122"/>
                <a:ea typeface="微软雅黑" panose="020B0503020204020204" pitchFamily="34" charset="-122"/>
              </a:rPr>
              <a:t>Physically based material models are not simple distributions ,they have sophisticated shapes with anisotropic stretching and skewness that need to be represented for the material to appear realistic.</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841375" y="3812223"/>
            <a:ext cx="5080000" cy="398780"/>
          </a:xfrm>
          <a:prstGeom prst="rect">
            <a:avLst/>
          </a:prstGeom>
        </p:spPr>
        <p:txBody>
          <a:bodyPr>
            <a:spAutoFit/>
          </a:bodyPr>
          <a:p>
            <a:r>
              <a:rPr lang="en-US" altLang="zh-CN" sz="2000" b="1">
                <a:latin typeface="+mn-ea"/>
              </a:rPr>
              <a:t>Challenging</a:t>
            </a:r>
            <a:endParaRPr lang="en-US" altLang="zh-CN" sz="2000" b="1">
              <a:latin typeface="+mn-ea"/>
            </a:endParaRPr>
          </a:p>
        </p:txBody>
      </p:sp>
      <p:pic>
        <p:nvPicPr>
          <p:cNvPr id="6" name="图片 5"/>
          <p:cNvPicPr>
            <a:picLocks noChangeAspect="1"/>
          </p:cNvPicPr>
          <p:nvPr/>
        </p:nvPicPr>
        <p:blipFill>
          <a:blip r:embed="rId1"/>
          <a:stretch>
            <a:fillRect/>
          </a:stretch>
        </p:blipFill>
        <p:spPr>
          <a:xfrm>
            <a:off x="3629025" y="1010285"/>
            <a:ext cx="4680585" cy="2623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773430" y="288925"/>
            <a:ext cx="9708515"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Linearly Transformed Spherical Distributions</a:t>
            </a:r>
            <a:endParaRPr lang="zh-CN" altLang="en-US" sz="2800">
              <a:latin typeface="微软雅黑" panose="020B0503020204020204" pitchFamily="34" charset="-122"/>
              <a:ea typeface="微软雅黑" panose="020B0503020204020204" pitchFamily="34" charset="-122"/>
            </a:endParaRPr>
          </a:p>
        </p:txBody>
      </p:sp>
      <p:sp>
        <p:nvSpPr>
          <p:cNvPr id="2" name="文本框 1"/>
          <p:cNvSpPr txBox="1"/>
          <p:nvPr/>
        </p:nvSpPr>
        <p:spPr>
          <a:xfrm>
            <a:off x="773430" y="1118870"/>
            <a:ext cx="10537825" cy="645160"/>
          </a:xfrm>
          <a:prstGeom prst="rect">
            <a:avLst/>
          </a:prstGeom>
        </p:spPr>
        <p:txBody>
          <a:bodyPr wrap="square">
            <a:spAutoFit/>
          </a:bodyPr>
          <a:p>
            <a:r>
              <a:rPr lang="en-US" altLang="zh-CN">
                <a:latin typeface="+mn-ea"/>
              </a:rPr>
              <a:t>A new kind of spherical distribution that solves these two problems.</a:t>
            </a:r>
            <a:endParaRPr lang="en-US" altLang="zh-CN">
              <a:latin typeface="+mn-ea"/>
            </a:endParaRPr>
          </a:p>
          <a:p>
            <a:endParaRPr lang="en-US" altLang="zh-CN">
              <a:latin typeface="+mn-ea"/>
            </a:endParaRPr>
          </a:p>
        </p:txBody>
      </p:sp>
      <p:pic>
        <p:nvPicPr>
          <p:cNvPr id="7" name="图片 6"/>
          <p:cNvPicPr>
            <a:picLocks noChangeAspect="1"/>
          </p:cNvPicPr>
          <p:nvPr/>
        </p:nvPicPr>
        <p:blipFill>
          <a:blip r:embed="rId2"/>
          <a:stretch>
            <a:fillRect/>
          </a:stretch>
        </p:blipFill>
        <p:spPr>
          <a:xfrm>
            <a:off x="1332230" y="2269490"/>
            <a:ext cx="9528175" cy="3543935"/>
          </a:xfrm>
          <a:prstGeom prst="rect">
            <a:avLst/>
          </a:prstGeom>
        </p:spPr>
      </p:pic>
      <p:sp>
        <p:nvSpPr>
          <p:cNvPr id="8" name="文本框 7"/>
          <p:cNvSpPr txBox="1"/>
          <p:nvPr/>
        </p:nvSpPr>
        <p:spPr>
          <a:xfrm>
            <a:off x="773430" y="1624330"/>
            <a:ext cx="10352405" cy="645160"/>
          </a:xfrm>
          <a:prstGeom prst="rect">
            <a:avLst/>
          </a:prstGeom>
          <a:noFill/>
        </p:spPr>
        <p:txBody>
          <a:bodyPr wrap="square" rtlCol="0" anchor="t">
            <a:spAutoFit/>
          </a:bodyPr>
          <a:p>
            <a:r>
              <a:rPr lang="en-US" altLang="zh-CN">
                <a:latin typeface="+mn-ea"/>
                <a:sym typeface="+mn-ea"/>
              </a:rPr>
              <a:t>Use original spherical distribution and apply a linear transformation(represented by a 3x3 matrix) to its direction vectors. </a:t>
            </a:r>
            <a:endParaRPr lang="en-US" altLang="zh-CN">
              <a:latin typeface="+mn-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73430" y="288925"/>
            <a:ext cx="784352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Linearly Transformed Spherical Distributions</a:t>
            </a:r>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835025" y="1087755"/>
                <a:ext cx="10102215" cy="368300"/>
              </a:xfrm>
              <a:prstGeom prst="rect">
                <a:avLst/>
              </a:prstGeom>
            </p:spPr>
            <p:txBody>
              <a:bodyPr wrap="square">
                <a:spAutoFit/>
              </a:bodyPr>
              <a:p>
                <a:r>
                  <a:rPr lang="en-US" altLang="zh-CN">
                    <a:latin typeface="+mn-ea"/>
                  </a:rPr>
                  <a:t>The transformed distribution </a:t>
                </a:r>
                <a14:m>
                  <m:oMath xmlns:m="http://schemas.openxmlformats.org/officeDocument/2006/math">
                    <m:r>
                      <a:rPr lang="en-US" altLang="zh-CN" i="1">
                        <a:latin typeface="Cambria Math" panose="02040503050406030204" charset="0"/>
                        <a:cs typeface="Cambria Math" panose="02040503050406030204" charset="0"/>
                      </a:rPr>
                      <m:t>𝐷</m:t>
                    </m:r>
                  </m:oMath>
                </a14:m>
                <a:r>
                  <a:rPr lang="en-US" altLang="zh-CN">
                    <a:latin typeface="+mn-ea"/>
                  </a:rPr>
                  <a:t> inherits several properties of the original distribution </a:t>
                </a:r>
                <a14:m>
                  <m:oMath xmlns:m="http://schemas.openxmlformats.org/officeDocument/2006/math">
                    <m:r>
                      <a:rPr lang="en-US" altLang="zh-CN" i="1">
                        <a:latin typeface="Cambria Math" panose="02040503050406030204" charset="0"/>
                        <a:cs typeface="Cambria Math" panose="02040503050406030204" charset="0"/>
                      </a:rPr>
                      <m:t>𝐷𝑜</m:t>
                    </m:r>
                    <m:r>
                      <a:rPr lang="en-US" altLang="zh-CN" i="1">
                        <a:latin typeface="Cambria Math" panose="02040503050406030204" charset="0"/>
                        <a:cs typeface="Cambria Math" panose="02040503050406030204" charset="0"/>
                      </a:rPr>
                      <m:t>.</m:t>
                    </m:r>
                  </m:oMath>
                </a14:m>
                <a:endParaRPr lang="en-US" altLang="zh-CN">
                  <a:latin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835025" y="1087755"/>
                <a:ext cx="10102215" cy="36830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835025" y="1786890"/>
                <a:ext cx="9640570" cy="368300"/>
              </a:xfrm>
              <a:prstGeom prst="rect">
                <a:avLst/>
              </a:prstGeom>
            </p:spPr>
            <p:txBody>
              <a:bodyPr wrap="square">
                <a:spAutoFit/>
              </a:bodyPr>
              <a:p>
                <a:r>
                  <a:rPr lang="en-US" altLang="zh-CN">
                    <a:latin typeface="+mn-ea"/>
                  </a:rPr>
                  <a:t> </a:t>
                </a:r>
                <a:r>
                  <a:rPr lang="en-US" altLang="zh-CN" b="1">
                    <a:latin typeface="+mn-ea"/>
                  </a:rPr>
                  <a:t>Normalization</a:t>
                </a:r>
                <a:r>
                  <a:rPr lang="en-US" altLang="zh-CN">
                    <a:latin typeface="+mn-ea"/>
                  </a:rPr>
                  <a:t> The norm of an LTSD </a:t>
                </a:r>
                <a14:m>
                  <m:oMath xmlns:m="http://schemas.openxmlformats.org/officeDocument/2006/math">
                    <m:r>
                      <m:rPr>
                        <m:sty m:val="p"/>
                      </m:rPr>
                      <a:rPr lang="en-US" altLang="zh-CN">
                        <a:latin typeface="Cambria Math" panose="02040503050406030204" charset="0"/>
                        <a:cs typeface="Cambria Math" panose="02040503050406030204" charset="0"/>
                      </a:rPr>
                      <m:t>D</m:t>
                    </m:r>
                  </m:oMath>
                </a14:m>
                <a:r>
                  <a:rPr lang="en-US" altLang="zh-CN">
                    <a:latin typeface="+mn-ea"/>
                  </a:rPr>
                  <a:t> is the norm of its original distribution </a:t>
                </a:r>
                <a14:m>
                  <m:oMath xmlns:m="http://schemas.openxmlformats.org/officeDocument/2006/math">
                    <m:r>
                      <m:rPr>
                        <m:sty m:val="p"/>
                      </m:rPr>
                      <a:rPr lang="en-US" altLang="zh-CN">
                        <a:latin typeface="Cambria Math" panose="02040503050406030204" charset="0"/>
                        <a:cs typeface="Cambria Math" panose="02040503050406030204" charset="0"/>
                      </a:rPr>
                      <m:t>Do</m:t>
                    </m:r>
                  </m:oMath>
                </a14:m>
                <a:r>
                  <a:rPr lang="en-US" altLang="zh-CN">
                    <a:latin typeface="+mn-ea"/>
                  </a:rPr>
                  <a:t>.</a:t>
                </a:r>
                <a:endParaRPr lang="en-US" altLang="zh-CN">
                  <a:latin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835025" y="1786890"/>
                <a:ext cx="9640570" cy="3683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835025" y="3662045"/>
                <a:ext cx="10380345" cy="651510"/>
              </a:xfrm>
              <a:prstGeom prst="rect">
                <a:avLst/>
              </a:prstGeom>
            </p:spPr>
            <p:txBody>
              <a:bodyPr wrap="square">
                <a:spAutoFit/>
              </a:bodyPr>
              <a:p>
                <a:r>
                  <a:rPr lang="en-US" altLang="zh-CN" b="1">
                    <a:latin typeface="+mn-ea"/>
                  </a:rPr>
                  <a:t>Integration over Polygons</a:t>
                </a:r>
                <a:r>
                  <a:rPr lang="en-US" altLang="zh-CN">
                    <a:latin typeface="+mn-ea"/>
                  </a:rPr>
                  <a:t> The integral of an LTSD </a:t>
                </a:r>
                <a14:m>
                  <m:oMath xmlns:m="http://schemas.openxmlformats.org/officeDocument/2006/math">
                    <m:r>
                      <m:rPr>
                        <m:sty m:val="p"/>
                      </m:rPr>
                      <a:rPr lang="en-US" altLang="zh-CN">
                        <a:latin typeface="Cambria Math" panose="02040503050406030204" charset="0"/>
                        <a:cs typeface="Cambria Math" panose="02040503050406030204" charset="0"/>
                      </a:rPr>
                      <m:t>D</m:t>
                    </m:r>
                  </m:oMath>
                </a14:m>
                <a:r>
                  <a:rPr lang="en-US" altLang="zh-CN">
                    <a:latin typeface="+mn-ea"/>
                  </a:rPr>
                  <a:t> over a polygon </a:t>
                </a:r>
                <a14:m>
                  <m:oMath xmlns:m="http://schemas.openxmlformats.org/officeDocument/2006/math">
                    <m:r>
                      <m:rPr>
                        <m:sty m:val="p"/>
                      </m:rPr>
                      <a:rPr lang="en-US" altLang="zh-CN">
                        <a:latin typeface="Cambria Math" panose="02040503050406030204" charset="0"/>
                        <a:cs typeface="Cambria Math" panose="02040503050406030204" charset="0"/>
                      </a:rPr>
                      <m:t>P</m:t>
                    </m:r>
                  </m:oMath>
                </a14:m>
                <a:r>
                  <a:rPr lang="en-US" altLang="zh-CN">
                    <a:latin typeface="+mn-ea"/>
                  </a:rPr>
                  <a:t> is the integral of the original distribution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𝑂</m:t>
                        </m:r>
                      </m:sub>
                    </m:sSub>
                  </m:oMath>
                </a14:m>
                <a:r>
                  <a:rPr lang="en-US" altLang="zh-CN">
                    <a:latin typeface="+mn-ea"/>
                  </a:rPr>
                  <a:t> over the polygon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𝑂</m:t>
                        </m:r>
                      </m:sub>
                    </m:sSub>
                    <m:r>
                      <a:rPr lang="en-US" altLang="zh-CN">
                        <a:latin typeface="Cambria Math" panose="02040503050406030204" charset="0"/>
                        <a:cs typeface="Cambria Math" panose="02040503050406030204" charset="0"/>
                      </a:rPr>
                      <m:t> = </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𝑀</m:t>
                        </m:r>
                      </m:e>
                      <m: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p>
                    </m:sSup>
                    <m:r>
                      <m:rPr>
                        <m:sty m:val="p"/>
                      </m:rPr>
                      <a:rPr lang="en-US" altLang="zh-CN">
                        <a:latin typeface="Cambria Math" panose="02040503050406030204" charset="0"/>
                        <a:cs typeface="Cambria Math" panose="02040503050406030204" charset="0"/>
                      </a:rPr>
                      <m:t>P</m:t>
                    </m:r>
                  </m:oMath>
                </a14:m>
                <a:r>
                  <a:rPr lang="en-US" altLang="zh-CN">
                    <a:latin typeface="+mn-ea"/>
                  </a:rPr>
                  <a:t> </a:t>
                </a:r>
                <a:endParaRPr lang="en-US" altLang="zh-CN">
                  <a:latin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835025" y="3662045"/>
                <a:ext cx="10380345" cy="651510"/>
              </a:xfrm>
              <a:prstGeom prst="rect">
                <a:avLst/>
              </a:prstGeom>
              <a:blipFill rotWithShape="1">
                <a:blip r:embed="rId3"/>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3738880" y="4648835"/>
            <a:ext cx="4733925" cy="1243330"/>
          </a:xfrm>
          <a:prstGeom prst="rect">
            <a:avLst/>
          </a:prstGeom>
        </p:spPr>
      </p:pic>
      <p:pic>
        <p:nvPicPr>
          <p:cNvPr id="13" name="图片 12"/>
          <p:cNvPicPr>
            <a:picLocks noChangeAspect="1"/>
          </p:cNvPicPr>
          <p:nvPr/>
        </p:nvPicPr>
        <p:blipFill>
          <a:blip r:embed="rId5"/>
          <a:stretch>
            <a:fillRect/>
          </a:stretch>
        </p:blipFill>
        <p:spPr>
          <a:xfrm>
            <a:off x="2324100" y="2310765"/>
            <a:ext cx="7124065" cy="977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773430" y="288925"/>
            <a:ext cx="926846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Linearly Transformed Spherical Distributions</a:t>
            </a:r>
            <a:endParaRPr lang="zh-CN" altLang="en-US"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239135" y="983615"/>
            <a:ext cx="5570220" cy="538226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773430" y="288925"/>
            <a:ext cx="107022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Approximating Physically Based BRDFs with LTC</a:t>
            </a:r>
            <a:endParaRPr lang="zh-CN" altLang="en-US" sz="2800">
              <a:latin typeface="微软雅黑" panose="020B0503020204020204" pitchFamily="34" charset="-122"/>
              <a:ea typeface="微软雅黑" panose="020B0503020204020204" pitchFamily="34" charset="-122"/>
            </a:endParaRPr>
          </a:p>
        </p:txBody>
      </p:sp>
      <p:sp>
        <p:nvSpPr>
          <p:cNvPr id="3" name="文本框 2"/>
          <p:cNvSpPr txBox="1"/>
          <p:nvPr/>
        </p:nvSpPr>
        <p:spPr>
          <a:xfrm>
            <a:off x="773430" y="1210628"/>
            <a:ext cx="5080000" cy="368300"/>
          </a:xfrm>
          <a:prstGeom prst="rect">
            <a:avLst/>
          </a:prstGeom>
        </p:spPr>
        <p:txBody>
          <a:bodyPr>
            <a:spAutoFit/>
          </a:bodyPr>
          <a:p>
            <a:r>
              <a:rPr lang="en-US" altLang="zh-CN">
                <a:latin typeface="+mn-ea"/>
              </a:rPr>
              <a:t> </a:t>
            </a:r>
            <a:r>
              <a:rPr lang="en-US" altLang="zh-CN" b="1">
                <a:latin typeface="+mn-ea"/>
              </a:rPr>
              <a:t>LTC (</a:t>
            </a:r>
            <a:r>
              <a:rPr lang="en-US" altLang="zh-CN" b="1">
                <a:latin typeface="+mn-ea"/>
                <a:sym typeface="+mn-ea"/>
              </a:rPr>
              <a:t>Linearly Transformed Cosines</a:t>
            </a:r>
            <a:r>
              <a:rPr lang="en-US" altLang="zh-CN" b="1">
                <a:latin typeface="+mn-ea"/>
              </a:rPr>
              <a:t>)</a:t>
            </a:r>
            <a:endParaRPr lang="en-US" altLang="zh-CN" b="1">
              <a:latin typeface="+mn-ea"/>
            </a:endParaRPr>
          </a:p>
        </p:txBody>
      </p:sp>
      <mc:AlternateContent xmlns:mc="http://schemas.openxmlformats.org/markup-compatibility/2006">
        <mc:Choice xmlns:a14="http://schemas.microsoft.com/office/drawing/2010/main" Requires="a14">
          <p:sp>
            <p:nvSpPr>
              <p:cNvPr id="6" name="文本框 5"/>
              <p:cNvSpPr txBox="1"/>
              <p:nvPr/>
            </p:nvSpPr>
            <p:spPr>
              <a:xfrm>
                <a:off x="861060" y="1828800"/>
                <a:ext cx="10316210" cy="645160"/>
              </a:xfrm>
              <a:prstGeom prst="rect">
                <a:avLst/>
              </a:prstGeom>
            </p:spPr>
            <p:txBody>
              <a:bodyPr wrap="square">
                <a:spAutoFit/>
              </a:bodyPr>
              <a:p>
                <a:r>
                  <a:rPr lang="en-US" altLang="zh-CN">
                    <a:latin typeface="+mn-ea"/>
                  </a:rPr>
                  <a:t>For the original distribution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𝐷</m:t>
                        </m:r>
                      </m:e>
                      <m:sub>
                        <m:r>
                          <a:rPr lang="en-US" altLang="zh-CN" i="1">
                            <a:latin typeface="Cambria Math" panose="02040503050406030204" charset="0"/>
                            <a:cs typeface="Cambria Math" panose="02040503050406030204" charset="0"/>
                          </a:rPr>
                          <m:t>𝑂</m:t>
                        </m:r>
                      </m:sub>
                    </m:sSub>
                  </m:oMath>
                </a14:m>
                <a:r>
                  <a:rPr lang="en-US" altLang="zh-CN">
                    <a:latin typeface="+mn-ea"/>
                  </a:rPr>
                  <a:t> we choose a </a:t>
                </a:r>
                <a:r>
                  <a:rPr lang="en-US" altLang="zh-CN" b="1">
                    <a:latin typeface="+mn-ea"/>
                  </a:rPr>
                  <a:t>normalized clamped cosine distribution</a:t>
                </a:r>
                <a:r>
                  <a:rPr lang="en-US" altLang="zh-CN">
                    <a:latin typeface="+mn-ea"/>
                  </a:rPr>
                  <a:t> in the hemisphere given by the z direction:</a:t>
                </a:r>
                <a:endParaRPr lang="en-US" altLang="zh-CN">
                  <a:latin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861060" y="1828800"/>
                <a:ext cx="10316210" cy="645160"/>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674110" y="2723515"/>
            <a:ext cx="4982845" cy="698500"/>
          </a:xfrm>
          <a:prstGeom prst="rect">
            <a:avLst/>
          </a:prstGeom>
        </p:spPr>
      </p:pic>
      <p:sp>
        <p:nvSpPr>
          <p:cNvPr id="8" name="文本框 7"/>
          <p:cNvSpPr txBox="1"/>
          <p:nvPr/>
        </p:nvSpPr>
        <p:spPr>
          <a:xfrm>
            <a:off x="773430" y="3597593"/>
            <a:ext cx="5080000" cy="368300"/>
          </a:xfrm>
          <a:prstGeom prst="rect">
            <a:avLst/>
          </a:prstGeom>
        </p:spPr>
        <p:txBody>
          <a:bodyPr>
            <a:spAutoFit/>
          </a:bodyPr>
          <a:p>
            <a:r>
              <a:rPr lang="en-US" altLang="zh-CN" sz="1600"/>
              <a:t> </a:t>
            </a:r>
            <a:r>
              <a:rPr lang="en-US" altLang="zh-CN" sz="1800" b="1">
                <a:latin typeface="+mn-ea"/>
              </a:rPr>
              <a:t>Fitting</a:t>
            </a:r>
            <a:endParaRPr lang="en-US" altLang="zh-CN" sz="1600"/>
          </a:p>
        </p:txBody>
      </p:sp>
      <mc:AlternateContent xmlns:mc="http://schemas.openxmlformats.org/markup-compatibility/2006">
        <mc:Choice xmlns:a14="http://schemas.microsoft.com/office/drawing/2010/main" Requires="a14">
          <p:sp>
            <p:nvSpPr>
              <p:cNvPr id="9" name="文本框 8"/>
              <p:cNvSpPr txBox="1"/>
              <p:nvPr/>
            </p:nvSpPr>
            <p:spPr>
              <a:xfrm>
                <a:off x="861060" y="4128770"/>
                <a:ext cx="10128885" cy="645160"/>
              </a:xfrm>
              <a:prstGeom prst="rect">
                <a:avLst/>
              </a:prstGeom>
            </p:spPr>
            <p:txBody>
              <a:bodyPr wrap="square">
                <a:spAutoFit/>
              </a:bodyPr>
              <a:p>
                <a:r>
                  <a:rPr lang="en-US" altLang="zh-CN" sz="1800">
                    <a:latin typeface="+mn-ea"/>
                  </a:rPr>
                  <a:t>Approximate the spherical functions given by the cosine weighted BRDFs over the light directions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𝜔</m:t>
                        </m:r>
                      </m:e>
                      <m:sub>
                        <m:r>
                          <a:rPr lang="en-US" altLang="zh-CN" sz="1800" i="1">
                            <a:latin typeface="Cambria Math" panose="02040503050406030204" charset="0"/>
                            <a:cs typeface="Cambria Math" panose="02040503050406030204" charset="0"/>
                          </a:rPr>
                          <m:t>𝑙</m:t>
                        </m:r>
                      </m:sub>
                    </m:sSub>
                  </m:oMath>
                </a14:m>
                <a:r>
                  <a:rPr lang="en-US" altLang="zh-CN" sz="1600"/>
                  <a:t> </a:t>
                </a:r>
                <a:r>
                  <a:rPr lang="zh-CN" altLang="en-US" sz="1600"/>
                  <a:t>：</a:t>
                </a:r>
                <a:endParaRPr lang="zh-CN" altLang="en-US" sz="1600"/>
              </a:p>
            </p:txBody>
          </p:sp>
        </mc:Choice>
        <mc:Fallback>
          <p:sp>
            <p:nvSpPr>
              <p:cNvPr id="9" name="文本框 8"/>
              <p:cNvSpPr txBox="1">
                <a:spLocks noRot="1" noChangeAspect="1" noMove="1" noResize="1" noEditPoints="1" noAdjustHandles="1" noChangeArrowheads="1" noChangeShapeType="1" noTextEdit="1"/>
              </p:cNvSpPr>
              <p:nvPr/>
            </p:nvSpPr>
            <p:spPr>
              <a:xfrm>
                <a:off x="861060" y="4128770"/>
                <a:ext cx="10128885" cy="645160"/>
              </a:xfrm>
              <a:prstGeom prst="rect">
                <a:avLst/>
              </a:prstGeom>
              <a:blipFill rotWithShape="1">
                <a:blip r:embed="rId4"/>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3709670" y="4937125"/>
            <a:ext cx="4618990" cy="9296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773430" y="288925"/>
            <a:ext cx="987679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Approximating Physically Based BRDFs with LTC</a:t>
            </a:r>
            <a:endParaRPr lang="en-US" altLang="zh-CN" sz="280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773430" y="1225550"/>
                <a:ext cx="10431145" cy="1023620"/>
              </a:xfrm>
              <a:prstGeom prst="rect">
                <a:avLst/>
              </a:prstGeom>
            </p:spPr>
            <p:txBody>
              <a:bodyPr wrap="square">
                <a:spAutoFit/>
              </a:bodyPr>
              <a:p>
                <a:r>
                  <a:rPr lang="en-US" altLang="zh-CN" sz="1800">
                    <a:latin typeface="+mn-ea"/>
                  </a:rPr>
                  <a:t>For an isotropic material,the BRDF depends on the incident direction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𝜔</m:t>
                        </m:r>
                      </m:e>
                      <m:sub>
                        <m:r>
                          <a:rPr lang="en-US" altLang="zh-CN" sz="1800" i="1">
                            <a:latin typeface="Cambria Math" panose="02040503050406030204" charset="0"/>
                            <a:cs typeface="Cambria Math" panose="02040503050406030204" charset="0"/>
                          </a:rPr>
                          <m:t>𝑣</m:t>
                        </m:r>
                      </m:sub>
                    </m:sSub>
                    <m:r>
                      <a:rPr lang="en-US" altLang="zh-CN" sz="1800" i="1">
                        <a:latin typeface="Cambria Math" panose="02040503050406030204" charset="0"/>
                        <a:cs typeface="Cambria Math" panose="02040503050406030204" charset="0"/>
                      </a:rPr>
                      <m:t> </m:t>
                    </m:r>
                  </m:oMath>
                </a14:m>
                <a:r>
                  <a:rPr lang="en-US" altLang="zh-CN" sz="1800">
                    <a:latin typeface="+mn-ea"/>
                  </a:rPr>
                  <a:t>and the roughness parameter </a:t>
                </a:r>
                <a14:m>
                  <m:oMath xmlns:m="http://schemas.openxmlformats.org/officeDocument/2006/math">
                    <m:r>
                      <a:rPr lang="en-US" altLang="zh-CN" sz="1800" i="1">
                        <a:latin typeface="Cambria Math" panose="02040503050406030204" charset="0"/>
                        <a:cs typeface="Cambria Math" panose="02040503050406030204" charset="0"/>
                      </a:rPr>
                      <m:t>𝛼</m:t>
                    </m:r>
                  </m:oMath>
                </a14:m>
                <a:r>
                  <a:rPr lang="en-US" altLang="zh-CN" sz="1800">
                    <a:latin typeface="+mn-ea"/>
                  </a:rPr>
                  <a:t>. For any combination </a:t>
                </a:r>
                <a14:m>
                  <m:oMath xmlns:m="http://schemas.openxmlformats.org/officeDocument/2006/math">
                    <m:r>
                      <a:rPr lang="en-US" altLang="zh-CN" sz="1800">
                        <a:latin typeface="+mn-ea"/>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𝜃</m:t>
                        </m:r>
                      </m:e>
                      <m:sub>
                        <m:r>
                          <a:rPr lang="en-US" altLang="zh-CN" i="1">
                            <a:latin typeface="Cambria Math" panose="02040503050406030204" charset="0"/>
                            <a:cs typeface="Cambria Math" panose="02040503050406030204" charset="0"/>
                          </a:rPr>
                          <m:t>𝑣</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𝛼</m:t>
                    </m:r>
                  </m:oMath>
                </a14:m>
                <a:r>
                  <a:rPr lang="en-US" altLang="zh-CN" sz="1800">
                    <a:latin typeface="+mn-ea"/>
                  </a:rPr>
                  <a:t>) we fit the cosine-weighted BRDF with a Linearly Transformed Cosine. Use the matrix M to fit:</a:t>
                </a:r>
                <a:endParaRPr lang="en-US" altLang="zh-CN" sz="1800">
                  <a:latin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773430" y="1225550"/>
                <a:ext cx="10431145" cy="1023620"/>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1121410" y="3282315"/>
            <a:ext cx="3423285" cy="1579245"/>
          </a:xfrm>
          <a:prstGeom prst="rect">
            <a:avLst/>
          </a:prstGeom>
        </p:spPr>
      </p:pic>
      <p:pic>
        <p:nvPicPr>
          <p:cNvPr id="5" name="图片 4"/>
          <p:cNvPicPr>
            <a:picLocks noChangeAspect="1"/>
          </p:cNvPicPr>
          <p:nvPr/>
        </p:nvPicPr>
        <p:blipFill>
          <a:blip r:embed="rId4"/>
          <a:stretch>
            <a:fillRect/>
          </a:stretch>
        </p:blipFill>
        <p:spPr>
          <a:xfrm>
            <a:off x="5248910" y="2556510"/>
            <a:ext cx="6083935" cy="30308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73430" y="288925"/>
            <a:ext cx="10558780" cy="521970"/>
          </a:xfrm>
          <a:prstGeom prst="rect">
            <a:avLst/>
          </a:prstGeom>
          <a:noFill/>
        </p:spPr>
        <p:txBody>
          <a:bodyPr wrap="square" rtlCol="0" anchor="t">
            <a:spAutoFit/>
          </a:bodyPr>
          <a:p>
            <a:r>
              <a:rPr lang="en-US" altLang="zh-CN" sz="2800">
                <a:latin typeface="微软雅黑" panose="020B0503020204020204" pitchFamily="34" charset="-122"/>
                <a:ea typeface="微软雅黑" panose="020B0503020204020204" pitchFamily="34" charset="-122"/>
                <a:sym typeface="+mn-ea"/>
              </a:rPr>
              <a:t>Real-Time Polygonal-Light Shading with LTC</a:t>
            </a:r>
            <a:endParaRPr lang="en-US" altLang="zh-CN" sz="2800">
              <a:latin typeface="微软雅黑" panose="020B0503020204020204" pitchFamily="34" charset="-122"/>
              <a:ea typeface="微软雅黑" panose="020B0503020204020204" pitchFamily="34" charset="-122"/>
            </a:endParaRPr>
          </a:p>
        </p:txBody>
      </p:sp>
      <p:sp>
        <p:nvSpPr>
          <p:cNvPr id="3" name="文本框 2"/>
          <p:cNvSpPr txBox="1"/>
          <p:nvPr/>
        </p:nvSpPr>
        <p:spPr>
          <a:xfrm>
            <a:off x="773430" y="1100455"/>
            <a:ext cx="10055225" cy="368300"/>
          </a:xfrm>
          <a:prstGeom prst="rect">
            <a:avLst/>
          </a:prstGeom>
        </p:spPr>
        <p:txBody>
          <a:bodyPr wrap="square">
            <a:spAutoFit/>
          </a:bodyPr>
          <a:p>
            <a:r>
              <a:rPr lang="en-US" altLang="zh-CN" sz="1800">
                <a:latin typeface="+mn-ea"/>
              </a:rPr>
              <a:t>Computing the illumination integral over a polygonal domain:</a:t>
            </a:r>
            <a:endParaRPr lang="en-US" altLang="zh-CN" sz="1800">
              <a:latin typeface="+mn-ea"/>
            </a:endParaRPr>
          </a:p>
        </p:txBody>
      </p:sp>
      <p:pic>
        <p:nvPicPr>
          <p:cNvPr id="4" name="图片 3"/>
          <p:cNvPicPr>
            <a:picLocks noChangeAspect="1"/>
          </p:cNvPicPr>
          <p:nvPr/>
        </p:nvPicPr>
        <p:blipFill>
          <a:blip r:embed="rId2"/>
          <a:stretch>
            <a:fillRect/>
          </a:stretch>
        </p:blipFill>
        <p:spPr>
          <a:xfrm>
            <a:off x="3669665" y="1604645"/>
            <a:ext cx="4853305" cy="902970"/>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773430" y="3031490"/>
                <a:ext cx="10055225" cy="932180"/>
              </a:xfrm>
              <a:prstGeom prst="rect">
                <a:avLst/>
              </a:prstGeom>
            </p:spPr>
            <p:txBody>
              <a:bodyPr wrap="square">
                <a:spAutoFit/>
              </a:bodyPr>
              <a:p>
                <a:r>
                  <a:rPr lang="en-US" altLang="zh-CN" sz="1800">
                    <a:latin typeface="+mn-ea"/>
                  </a:rPr>
                  <a:t>In order to use the properties of Linearly Transformed Cosines, at runtime we fetch matrix </a:t>
                </a:r>
                <a14:m>
                  <m:oMath xmlns:m="http://schemas.openxmlformats.org/officeDocument/2006/math">
                    <m:sSup>
                      <m:sSupPr>
                        <m:ctrlPr>
                          <a:rPr lang="en-US" altLang="zh-CN" sz="1800" i="1">
                            <a:latin typeface="Cambria Math" panose="02040503050406030204" charset="0"/>
                            <a:cs typeface="Cambria Math" panose="02040503050406030204" charset="0"/>
                          </a:rPr>
                        </m:ctrlPr>
                      </m:sSupPr>
                      <m:e>
                        <m:r>
                          <a:rPr lang="en-US" altLang="zh-CN" sz="1800" i="1">
                            <a:latin typeface="Cambria Math" panose="02040503050406030204" charset="0"/>
                            <a:cs typeface="Cambria Math" panose="02040503050406030204" charset="0"/>
                          </a:rPr>
                          <m:t>𝑀</m:t>
                        </m:r>
                      </m:e>
                      <m:sup>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1</m:t>
                        </m:r>
                      </m:sup>
                    </m:sSup>
                  </m:oMath>
                </a14:m>
                <a:r>
                  <a:rPr lang="en-US" altLang="zh-CN" sz="1800">
                    <a:latin typeface="+mn-ea"/>
                  </a:rPr>
                  <a:t> of the Linearly Transformed Cosine </a:t>
                </a:r>
                <a14:m>
                  <m:oMath xmlns:m="http://schemas.openxmlformats.org/officeDocument/2006/math">
                    <m:r>
                      <m:rPr>
                        <m:sty m:val="p"/>
                      </m:rPr>
                      <a:rPr lang="en-US" altLang="zh-CN" sz="1800">
                        <a:latin typeface="Cambria Math" panose="02040503050406030204" charset="0"/>
                        <a:cs typeface="Cambria Math" panose="02040503050406030204" charset="0"/>
                      </a:rPr>
                      <m:t>D</m:t>
                    </m:r>
                  </m:oMath>
                </a14:m>
                <a:r>
                  <a:rPr lang="en-US" altLang="zh-CN" sz="1800">
                    <a:latin typeface="+mn-ea"/>
                  </a:rPr>
                  <a:t> associated with incident angle </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𝜃</m:t>
                        </m:r>
                      </m:e>
                      <m:sub>
                        <m:r>
                          <a:rPr lang="en-US" altLang="zh-CN" sz="1800" i="1">
                            <a:latin typeface="Cambria Math" panose="02040503050406030204" charset="0"/>
                            <a:cs typeface="Cambria Math" panose="02040503050406030204" charset="0"/>
                          </a:rPr>
                          <m:t>𝑣</m:t>
                        </m:r>
                      </m:sub>
                    </m:sSub>
                  </m:oMath>
                </a14:m>
                <a:r>
                  <a:rPr lang="en-US" altLang="zh-CN" sz="1800">
                    <a:latin typeface="+mn-ea"/>
                  </a:rPr>
                  <a:t> and roughness </a:t>
                </a:r>
                <a14:m>
                  <m:oMath xmlns:m="http://schemas.openxmlformats.org/officeDocument/2006/math">
                    <m:r>
                      <m:rPr>
                        <m:sty m:val="p"/>
                      </m:rPr>
                      <a:rPr lang="en-US" altLang="zh-CN" sz="1800">
                        <a:latin typeface="Cambria Math" panose="02040503050406030204" charset="0"/>
                        <a:cs typeface="Cambria Math" panose="02040503050406030204" charset="0"/>
                      </a:rPr>
                      <m:t>α</m:t>
                    </m:r>
                  </m:oMath>
                </a14:m>
                <a:r>
                  <a:rPr lang="en-US" altLang="zh-CN" sz="1800">
                    <a:latin typeface="+mn-ea"/>
                  </a:rPr>
                  <a:t> of the BRDF.</a:t>
                </a:r>
                <a:endParaRPr lang="en-US" altLang="zh-CN" sz="1800">
                  <a:latin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773430" y="3031490"/>
                <a:ext cx="10055225" cy="932180"/>
              </a:xfrm>
              <a:prstGeom prst="rect">
                <a:avLst/>
              </a:prstGeom>
              <a:blipFill rotWithShape="1">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3582670" y="4361815"/>
            <a:ext cx="5027930" cy="157670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0775.103937007874,&quot;width&quot;:906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PP_MARK_KEY" val="5d702549-c326-4054-99c2-89e8a59f51c2"/>
  <p:tag name="COMMONDATA" val="eyJoZGlkIjoiMzg0YTAyMDI3NDQ3NGE1YjAxNmZmYzkxZDEzMDM1OWE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4lxvhyb">
      <a:majorFont>
        <a:latin typeface="印品黑体"/>
        <a:ea typeface="微软雅黑"/>
        <a:cs typeface=""/>
      </a:majorFont>
      <a:minorFont>
        <a:latin typeface="印品黑体"/>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4827</Words>
  <Application>WPS 演示</Application>
  <PresentationFormat>宽屏</PresentationFormat>
  <Paragraphs>140</Paragraphs>
  <Slides>20</Slides>
  <Notes>7</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20</vt:i4>
      </vt:variant>
    </vt:vector>
  </HeadingPairs>
  <TitlesOfParts>
    <vt:vector size="41" baseType="lpstr">
      <vt:lpstr>Arial</vt:lpstr>
      <vt:lpstr>宋体</vt:lpstr>
      <vt:lpstr>Wingdings</vt:lpstr>
      <vt:lpstr>微软雅黑</vt:lpstr>
      <vt:lpstr>Cambria Math</vt:lpstr>
      <vt:lpstr>印品黑体</vt:lpstr>
      <vt:lpstr>黑体</vt:lpstr>
      <vt:lpstr>Arial Unicode MS</vt:lpstr>
      <vt:lpstr>等线</vt:lpstr>
      <vt:lpstr>Calibri</vt:lpstr>
      <vt:lpstr>NimbusRomNo9L-Regu</vt:lpstr>
      <vt:lpstr>Segoe Print</vt:lpstr>
      <vt:lpstr>CMMI9</vt:lpstr>
      <vt:lpstr>CMMIB9</vt:lpstr>
      <vt:lpstr>CMMIB6</vt:lpstr>
      <vt:lpstr>CMR9</vt:lpstr>
      <vt:lpstr>CMSY6</vt:lpstr>
      <vt:lpstr>CMR6</vt:lpstr>
      <vt:lpstr>HelveticaNeue</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dc:title>
  <dc:creator>第一PPT</dc:creator>
  <cp:keywords>www.1ppt.com</cp:keywords>
  <dc:description>www.1ppt.com</dc:description>
  <cp:lastModifiedBy>滨野明</cp:lastModifiedBy>
  <cp:revision>308</cp:revision>
  <dcterms:created xsi:type="dcterms:W3CDTF">2021-11-23T10:44:00Z</dcterms:created>
  <dcterms:modified xsi:type="dcterms:W3CDTF">2025-05-02T17:00:35Z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01A12ED154534961A6749A088FABB56E</vt:lpwstr>
  </property>
</Properties>
</file>